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3"/>
  </p:notesMasterIdLst>
  <p:sldIdLst>
    <p:sldId id="579" r:id="rId3"/>
    <p:sldId id="283" r:id="rId4"/>
    <p:sldId id="654" r:id="rId5"/>
    <p:sldId id="583" r:id="rId6"/>
    <p:sldId id="651" r:id="rId7"/>
    <p:sldId id="588" r:id="rId8"/>
    <p:sldId id="589" r:id="rId9"/>
    <p:sldId id="582" r:id="rId10"/>
    <p:sldId id="653" r:id="rId11"/>
    <p:sldId id="544" r:id="rId12"/>
    <p:sldId id="655" r:id="rId13"/>
    <p:sldId id="581" r:id="rId14"/>
    <p:sldId id="591" r:id="rId15"/>
    <p:sldId id="657" r:id="rId16"/>
    <p:sldId id="656" r:id="rId17"/>
    <p:sldId id="264" r:id="rId18"/>
    <p:sldId id="644" r:id="rId19"/>
    <p:sldId id="650" r:id="rId20"/>
    <p:sldId id="291" r:id="rId21"/>
    <p:sldId id="262" r:id="rId22"/>
    <p:sldId id="630" r:id="rId23"/>
    <p:sldId id="605" r:id="rId24"/>
    <p:sldId id="292" r:id="rId25"/>
    <p:sldId id="652" r:id="rId26"/>
    <p:sldId id="284" r:id="rId27"/>
    <p:sldId id="607" r:id="rId28"/>
    <p:sldId id="608" r:id="rId29"/>
    <p:sldId id="550" r:id="rId30"/>
    <p:sldId id="279" r:id="rId31"/>
    <p:sldId id="277" r:id="rId32"/>
    <p:sldId id="278" r:id="rId33"/>
    <p:sldId id="577" r:id="rId34"/>
    <p:sldId id="621" r:id="rId35"/>
    <p:sldId id="609" r:id="rId36"/>
    <p:sldId id="610" r:id="rId37"/>
    <p:sldId id="616" r:id="rId38"/>
    <p:sldId id="613" r:id="rId39"/>
    <p:sldId id="614" r:id="rId40"/>
    <p:sldId id="618" r:id="rId41"/>
    <p:sldId id="297" r:id="rId42"/>
    <p:sldId id="273" r:id="rId43"/>
    <p:sldId id="628" r:id="rId44"/>
    <p:sldId id="629" r:id="rId45"/>
    <p:sldId id="585" r:id="rId46"/>
    <p:sldId id="648" r:id="rId47"/>
    <p:sldId id="310" r:id="rId48"/>
    <p:sldId id="294" r:id="rId49"/>
    <p:sldId id="285" r:id="rId50"/>
    <p:sldId id="612" r:id="rId51"/>
    <p:sldId id="288" r:id="rId52"/>
  </p:sldIdLst>
  <p:sldSz cx="12192000" cy="6858000"/>
  <p:notesSz cx="9372600" cy="7086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739"/>
    <a:srgbClr val="004987"/>
    <a:srgbClr val="003B55"/>
    <a:srgbClr val="37F9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5" autoAdjust="0"/>
    <p:restoredTop sz="76968" autoAdjust="0"/>
  </p:normalViewPr>
  <p:slideViewPr>
    <p:cSldViewPr snapToGrid="0">
      <p:cViewPr varScale="1">
        <p:scale>
          <a:sx n="51" d="100"/>
          <a:sy n="51" d="100"/>
        </p:scale>
        <p:origin x="1148"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9ACDA6-32ED-4F3F-9A32-ED6260CF4F2E}"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fr-CA"/>
        </a:p>
      </dgm:t>
    </dgm:pt>
    <dgm:pt modelId="{09BE8C4C-5949-441A-8902-6941F1032F87}">
      <dgm:prSet phldrT="[Texte]" custT="1"/>
      <dgm:spPr>
        <a:ln>
          <a:solidFill>
            <a:srgbClr val="C00000"/>
          </a:solidFill>
        </a:ln>
      </dgm:spPr>
      <dgm:t>
        <a:bodyPr/>
        <a:lstStyle/>
        <a:p>
          <a:pPr>
            <a:spcBef>
              <a:spcPts val="50"/>
            </a:spcBef>
          </a:pPr>
          <a:r>
            <a:rPr lang="fr-FR" sz="1050" b="1" dirty="0"/>
            <a:t>Usager</a:t>
          </a:r>
          <a:endParaRPr lang="fr-CA" sz="1050" b="1" dirty="0"/>
        </a:p>
      </dgm:t>
    </dgm:pt>
    <dgm:pt modelId="{B4E283F2-5875-49F9-A1FD-C0858570A706}" type="parTrans" cxnId="{11FAA7FE-86B2-422F-BD45-A532BFD6DFDA}">
      <dgm:prSet/>
      <dgm:spPr/>
      <dgm:t>
        <a:bodyPr/>
        <a:lstStyle/>
        <a:p>
          <a:endParaRPr lang="fr-CA" sz="1050"/>
        </a:p>
      </dgm:t>
    </dgm:pt>
    <dgm:pt modelId="{F5985353-1AB5-4873-BA64-C33455C7D1E0}" type="sibTrans" cxnId="{11FAA7FE-86B2-422F-BD45-A532BFD6DFDA}">
      <dgm:prSet/>
      <dgm:spPr/>
      <dgm:t>
        <a:bodyPr/>
        <a:lstStyle/>
        <a:p>
          <a:endParaRPr lang="fr-CA" sz="1050"/>
        </a:p>
      </dgm:t>
    </dgm:pt>
    <dgm:pt modelId="{7426B4F6-2298-4DE6-A751-19F89E3FDEF8}">
      <dgm:prSet phldrT="[Texte]" custT="1"/>
      <dgm:spPr>
        <a:solidFill>
          <a:schemeClr val="bg1"/>
        </a:solidFill>
      </dgm:spPr>
      <dgm:t>
        <a:bodyPr/>
        <a:lstStyle/>
        <a:p>
          <a:r>
            <a:rPr lang="fr-FR" sz="1400" b="1" dirty="0">
              <a:solidFill>
                <a:schemeClr val="accent1">
                  <a:lumMod val="50000"/>
                </a:schemeClr>
              </a:solidFill>
              <a:latin typeface="Segoe UI Semilight" panose="020B0402040204020203" pitchFamily="34" charset="0"/>
              <a:cs typeface="Segoe UI Semilight" panose="020B0402040204020203" pitchFamily="34" charset="0"/>
            </a:rPr>
            <a:t>Pertinence</a:t>
          </a:r>
          <a:endParaRPr lang="fr-CA" sz="1400" dirty="0">
            <a:solidFill>
              <a:schemeClr val="accent1">
                <a:lumMod val="50000"/>
              </a:schemeClr>
            </a:solidFill>
            <a:latin typeface="Segoe UI Semilight" panose="020B0402040204020203" pitchFamily="34" charset="0"/>
            <a:cs typeface="Segoe UI Semilight" panose="020B0402040204020203" pitchFamily="34" charset="0"/>
          </a:endParaRPr>
        </a:p>
      </dgm:t>
    </dgm:pt>
    <dgm:pt modelId="{69FDEAFD-B25F-445A-BAB0-610BD545D4C9}" type="parTrans" cxnId="{38557611-9446-449C-84B4-196BEC67B6B2}">
      <dgm:prSet custT="1"/>
      <dgm:spPr/>
      <dgm:t>
        <a:bodyPr/>
        <a:lstStyle/>
        <a:p>
          <a:endParaRPr lang="fr-CA" sz="1050"/>
        </a:p>
      </dgm:t>
    </dgm:pt>
    <dgm:pt modelId="{DAD20B2A-04F3-4C67-BC3B-B2C84B77ECCE}" type="sibTrans" cxnId="{38557611-9446-449C-84B4-196BEC67B6B2}">
      <dgm:prSet/>
      <dgm:spPr/>
      <dgm:t>
        <a:bodyPr/>
        <a:lstStyle/>
        <a:p>
          <a:endParaRPr lang="fr-CA" sz="1050"/>
        </a:p>
      </dgm:t>
    </dgm:pt>
    <dgm:pt modelId="{7DF9D63C-EFC7-4A35-8517-BE9A15523886}">
      <dgm:prSet phldrT="[Texte]" custT="1"/>
      <dgm:spPr/>
      <dgm:t>
        <a:bodyPr/>
        <a:lstStyle/>
        <a:p>
          <a:r>
            <a:rPr lang="fr-FR" sz="1400" b="1" dirty="0">
              <a:solidFill>
                <a:schemeClr val="accent1">
                  <a:lumMod val="50000"/>
                </a:schemeClr>
              </a:solidFill>
              <a:latin typeface="Segoe UI Semilight" panose="020B0402040204020203" pitchFamily="34" charset="0"/>
              <a:cs typeface="Segoe UI Semilight" panose="020B0402040204020203" pitchFamily="34" charset="0"/>
            </a:rPr>
            <a:t>Qualité et sécurité</a:t>
          </a:r>
          <a:endParaRPr lang="fr-CA" sz="1400" dirty="0">
            <a:solidFill>
              <a:schemeClr val="accent1">
                <a:lumMod val="50000"/>
              </a:schemeClr>
            </a:solidFill>
            <a:latin typeface="Segoe UI Semilight" panose="020B0402040204020203" pitchFamily="34" charset="0"/>
            <a:cs typeface="Segoe UI Semilight" panose="020B0402040204020203" pitchFamily="34" charset="0"/>
          </a:endParaRPr>
        </a:p>
      </dgm:t>
    </dgm:pt>
    <dgm:pt modelId="{F1306C27-8BBA-4A55-A6A4-26A2194684D4}" type="parTrans" cxnId="{1AC2DA89-BE0B-4FB5-B192-0CCA6753BA0E}">
      <dgm:prSet custT="1"/>
      <dgm:spPr/>
      <dgm:t>
        <a:bodyPr/>
        <a:lstStyle/>
        <a:p>
          <a:endParaRPr lang="fr-CA" sz="1050"/>
        </a:p>
      </dgm:t>
    </dgm:pt>
    <dgm:pt modelId="{A2D4CEFD-E9F3-4B89-9F3E-3FC0AAB61DBF}" type="sibTrans" cxnId="{1AC2DA89-BE0B-4FB5-B192-0CCA6753BA0E}">
      <dgm:prSet/>
      <dgm:spPr/>
      <dgm:t>
        <a:bodyPr/>
        <a:lstStyle/>
        <a:p>
          <a:endParaRPr lang="fr-CA" sz="1050"/>
        </a:p>
      </dgm:t>
    </dgm:pt>
    <dgm:pt modelId="{B6574085-C623-4595-917B-177BDE217477}">
      <dgm:prSet phldrT="[Texte]" custT="1"/>
      <dgm:spPr/>
      <dgm:t>
        <a:bodyPr/>
        <a:lstStyle/>
        <a:p>
          <a:r>
            <a:rPr lang="fr-FR" sz="1400" b="1" dirty="0">
              <a:solidFill>
                <a:schemeClr val="accent1">
                  <a:lumMod val="50000"/>
                </a:schemeClr>
              </a:solidFill>
              <a:latin typeface="Segoe UI Semilight" panose="020B0402040204020203" pitchFamily="34" charset="0"/>
              <a:cs typeface="Segoe UI Semilight" panose="020B0402040204020203" pitchFamily="34" charset="0"/>
            </a:rPr>
            <a:t>Efficience</a:t>
          </a:r>
          <a:endParaRPr lang="fr-CA" sz="1400" b="1" dirty="0">
            <a:solidFill>
              <a:schemeClr val="accent1">
                <a:lumMod val="50000"/>
              </a:schemeClr>
            </a:solidFill>
            <a:latin typeface="Segoe UI Semilight" panose="020B0402040204020203" pitchFamily="34" charset="0"/>
            <a:cs typeface="Segoe UI Semilight" panose="020B0402040204020203" pitchFamily="34" charset="0"/>
          </a:endParaRPr>
        </a:p>
      </dgm:t>
    </dgm:pt>
    <dgm:pt modelId="{D5FEE60D-127F-4975-A7DE-A27DF7304674}" type="parTrans" cxnId="{91DF09F0-82E0-4A13-9FCD-46E7DCF06A2F}">
      <dgm:prSet custT="1"/>
      <dgm:spPr/>
      <dgm:t>
        <a:bodyPr/>
        <a:lstStyle/>
        <a:p>
          <a:endParaRPr lang="fr-CA" sz="1050"/>
        </a:p>
      </dgm:t>
    </dgm:pt>
    <dgm:pt modelId="{378ED071-7ECB-4F76-A101-B3070166A402}" type="sibTrans" cxnId="{91DF09F0-82E0-4A13-9FCD-46E7DCF06A2F}">
      <dgm:prSet/>
      <dgm:spPr/>
      <dgm:t>
        <a:bodyPr/>
        <a:lstStyle/>
        <a:p>
          <a:endParaRPr lang="fr-CA" sz="1050"/>
        </a:p>
      </dgm:t>
    </dgm:pt>
    <dgm:pt modelId="{172CAF9E-E98A-468E-B886-7C82827F9914}">
      <dgm:prSet phldrT="[Texte]" custT="1"/>
      <dgm:spPr/>
      <dgm:t>
        <a:bodyPr/>
        <a:lstStyle/>
        <a:p>
          <a:r>
            <a:rPr lang="fr-FR" sz="1400" b="1" dirty="0">
              <a:solidFill>
                <a:schemeClr val="accent1">
                  <a:lumMod val="50000"/>
                </a:schemeClr>
              </a:solidFill>
              <a:latin typeface="Segoe UI Semilight" panose="020B0402040204020203" pitchFamily="34" charset="0"/>
              <a:cs typeface="Segoe UI Semilight" panose="020B0402040204020203" pitchFamily="34" charset="0"/>
            </a:rPr>
            <a:t>Environnement organisationnel</a:t>
          </a:r>
          <a:endParaRPr lang="fr-CA" sz="1400" b="1" dirty="0">
            <a:solidFill>
              <a:schemeClr val="accent1">
                <a:lumMod val="50000"/>
              </a:schemeClr>
            </a:solidFill>
            <a:latin typeface="Segoe UI Semilight" panose="020B0402040204020203" pitchFamily="34" charset="0"/>
            <a:cs typeface="Segoe UI Semilight" panose="020B0402040204020203" pitchFamily="34" charset="0"/>
          </a:endParaRPr>
        </a:p>
      </dgm:t>
    </dgm:pt>
    <dgm:pt modelId="{E447A850-F25C-495F-BA26-C9B2F383948A}" type="parTrans" cxnId="{3D5DE192-394A-4E22-BD53-5D3DF110D1C7}">
      <dgm:prSet custT="1"/>
      <dgm:spPr/>
      <dgm:t>
        <a:bodyPr/>
        <a:lstStyle/>
        <a:p>
          <a:endParaRPr lang="fr-CA" sz="1050"/>
        </a:p>
      </dgm:t>
    </dgm:pt>
    <dgm:pt modelId="{A2C22879-F248-4D40-BDDE-9B8F024ABD63}" type="sibTrans" cxnId="{3D5DE192-394A-4E22-BD53-5D3DF110D1C7}">
      <dgm:prSet/>
      <dgm:spPr/>
      <dgm:t>
        <a:bodyPr/>
        <a:lstStyle/>
        <a:p>
          <a:endParaRPr lang="fr-CA" sz="1050"/>
        </a:p>
      </dgm:t>
    </dgm:pt>
    <dgm:pt modelId="{D1F6D28B-F5A4-416B-BC79-1E48EE741C73}">
      <dgm:prSet custT="1"/>
      <dgm:spPr/>
      <dgm:t>
        <a:bodyPr/>
        <a:lstStyle/>
        <a:p>
          <a:r>
            <a:rPr lang="fr-FR" sz="1400" b="1" dirty="0">
              <a:solidFill>
                <a:schemeClr val="accent1">
                  <a:lumMod val="50000"/>
                </a:schemeClr>
              </a:solidFill>
              <a:latin typeface="Segoe UI Semilight" panose="020B0402040204020203" pitchFamily="34" charset="0"/>
              <a:cs typeface="Segoe UI Semilight" panose="020B0402040204020203" pitchFamily="34" charset="0"/>
            </a:rPr>
            <a:t>Innovation et amélioration continue</a:t>
          </a:r>
          <a:endParaRPr lang="fr-CA" sz="1400" b="1" dirty="0">
            <a:solidFill>
              <a:schemeClr val="accent1">
                <a:lumMod val="50000"/>
              </a:schemeClr>
            </a:solidFill>
            <a:latin typeface="Segoe UI Semilight" panose="020B0402040204020203" pitchFamily="34" charset="0"/>
            <a:cs typeface="Segoe UI Semilight" panose="020B0402040204020203" pitchFamily="34" charset="0"/>
          </a:endParaRPr>
        </a:p>
      </dgm:t>
    </dgm:pt>
    <dgm:pt modelId="{26A93309-F9B2-46CC-9D62-17970F8CEEE7}" type="parTrans" cxnId="{BFD9A70E-5A19-46F7-9E79-B9EDC3832321}">
      <dgm:prSet custT="1"/>
      <dgm:spPr/>
      <dgm:t>
        <a:bodyPr/>
        <a:lstStyle/>
        <a:p>
          <a:endParaRPr lang="fr-CA" sz="1050"/>
        </a:p>
      </dgm:t>
    </dgm:pt>
    <dgm:pt modelId="{FAB8826C-85CF-4E64-A15B-3D86CC92CAFA}" type="sibTrans" cxnId="{BFD9A70E-5A19-46F7-9E79-B9EDC3832321}">
      <dgm:prSet/>
      <dgm:spPr/>
      <dgm:t>
        <a:bodyPr/>
        <a:lstStyle/>
        <a:p>
          <a:endParaRPr lang="fr-CA" sz="1200"/>
        </a:p>
      </dgm:t>
    </dgm:pt>
    <dgm:pt modelId="{76F6DAE0-8773-4C04-AC0E-690A17F2F410}" type="pres">
      <dgm:prSet presAssocID="{DE9ACDA6-32ED-4F3F-9A32-ED6260CF4F2E}" presName="Name0" presStyleCnt="0">
        <dgm:presLayoutVars>
          <dgm:chMax val="1"/>
          <dgm:dir/>
          <dgm:animLvl val="ctr"/>
          <dgm:resizeHandles val="exact"/>
        </dgm:presLayoutVars>
      </dgm:prSet>
      <dgm:spPr/>
    </dgm:pt>
    <dgm:pt modelId="{E1177BF9-0544-499B-9B39-5CAFE9A44E9B}" type="pres">
      <dgm:prSet presAssocID="{09BE8C4C-5949-441A-8902-6941F1032F87}" presName="centerShape" presStyleLbl="node0" presStyleIdx="0" presStyleCnt="1" custScaleX="90564" custScaleY="74837" custLinFactNeighborX="-659" custLinFactNeighborY="648"/>
      <dgm:spPr/>
    </dgm:pt>
    <dgm:pt modelId="{63D9BC76-4EBC-4A96-884B-336E1A0806BF}" type="pres">
      <dgm:prSet presAssocID="{7426B4F6-2298-4DE6-A751-19F89E3FDEF8}" presName="node" presStyleLbl="node1" presStyleIdx="0" presStyleCnt="5" custScaleX="161755" custScaleY="111731">
        <dgm:presLayoutVars>
          <dgm:bulletEnabled val="1"/>
        </dgm:presLayoutVars>
      </dgm:prSet>
      <dgm:spPr/>
    </dgm:pt>
    <dgm:pt modelId="{7B879311-9385-47B8-8144-CE1D4A433C73}" type="pres">
      <dgm:prSet presAssocID="{7426B4F6-2298-4DE6-A751-19F89E3FDEF8}" presName="dummy" presStyleCnt="0"/>
      <dgm:spPr/>
    </dgm:pt>
    <dgm:pt modelId="{FEBE55C6-E4EB-4182-AD10-BDA67239441E}" type="pres">
      <dgm:prSet presAssocID="{DAD20B2A-04F3-4C67-BC3B-B2C84B77ECCE}" presName="sibTrans" presStyleLbl="sibTrans2D1" presStyleIdx="0" presStyleCnt="5"/>
      <dgm:spPr/>
    </dgm:pt>
    <dgm:pt modelId="{DC03D45E-48A7-4CDC-95BA-8AD729D9EC29}" type="pres">
      <dgm:prSet presAssocID="{7DF9D63C-EFC7-4A35-8517-BE9A15523886}" presName="node" presStyleLbl="node1" presStyleIdx="1" presStyleCnt="5" custScaleX="137365" custScaleY="111731" custRadScaleRad="100902" custRadScaleInc="-10410">
        <dgm:presLayoutVars>
          <dgm:bulletEnabled val="1"/>
        </dgm:presLayoutVars>
      </dgm:prSet>
      <dgm:spPr/>
    </dgm:pt>
    <dgm:pt modelId="{3C177F16-739F-4CE1-8C52-534CE5A849C0}" type="pres">
      <dgm:prSet presAssocID="{7DF9D63C-EFC7-4A35-8517-BE9A15523886}" presName="dummy" presStyleCnt="0"/>
      <dgm:spPr/>
    </dgm:pt>
    <dgm:pt modelId="{F4A2254B-B506-41DF-BCED-3608E39BD2FE}" type="pres">
      <dgm:prSet presAssocID="{A2D4CEFD-E9F3-4B89-9F3E-3FC0AAB61DBF}" presName="sibTrans" presStyleLbl="sibTrans2D1" presStyleIdx="1" presStyleCnt="5"/>
      <dgm:spPr/>
    </dgm:pt>
    <dgm:pt modelId="{60332F06-9080-4E64-A0FB-1AD99EAFF53E}" type="pres">
      <dgm:prSet presAssocID="{B6574085-C623-4595-917B-177BDE217477}" presName="node" presStyleLbl="node1" presStyleIdx="2" presStyleCnt="5" custScaleX="170526" custScaleY="111731" custRadScaleRad="100190" custRadScaleInc="-18757">
        <dgm:presLayoutVars>
          <dgm:bulletEnabled val="1"/>
        </dgm:presLayoutVars>
      </dgm:prSet>
      <dgm:spPr/>
    </dgm:pt>
    <dgm:pt modelId="{08505E05-A144-4E45-9E14-92746BA70141}" type="pres">
      <dgm:prSet presAssocID="{B6574085-C623-4595-917B-177BDE217477}" presName="dummy" presStyleCnt="0"/>
      <dgm:spPr/>
    </dgm:pt>
    <dgm:pt modelId="{E1B1A505-D3AD-44CC-85A4-74CC0C919DD8}" type="pres">
      <dgm:prSet presAssocID="{378ED071-7ECB-4F76-A101-B3070166A402}" presName="sibTrans" presStyleLbl="sibTrans2D1" presStyleIdx="2" presStyleCnt="5"/>
      <dgm:spPr/>
    </dgm:pt>
    <dgm:pt modelId="{BFD47CD8-1D97-473C-BFEA-5553834D713F}" type="pres">
      <dgm:prSet presAssocID="{172CAF9E-E98A-468E-B886-7C82827F9914}" presName="node" presStyleLbl="node1" presStyleIdx="3" presStyleCnt="5" custScaleX="171725" custScaleY="111731" custRadScaleRad="106371" custRadScaleInc="24143">
        <dgm:presLayoutVars>
          <dgm:bulletEnabled val="1"/>
        </dgm:presLayoutVars>
      </dgm:prSet>
      <dgm:spPr/>
    </dgm:pt>
    <dgm:pt modelId="{3C234504-D8A0-4256-B19A-33F9EC92DD08}" type="pres">
      <dgm:prSet presAssocID="{172CAF9E-E98A-468E-B886-7C82827F9914}" presName="dummy" presStyleCnt="0"/>
      <dgm:spPr/>
    </dgm:pt>
    <dgm:pt modelId="{5308CEAF-B628-49D5-9ACD-EC8A036AABB8}" type="pres">
      <dgm:prSet presAssocID="{A2C22879-F248-4D40-BDDE-9B8F024ABD63}" presName="sibTrans" presStyleLbl="sibTrans2D1" presStyleIdx="3" presStyleCnt="5"/>
      <dgm:spPr/>
    </dgm:pt>
    <dgm:pt modelId="{8C371B23-DB4A-4FAF-9D38-B2352C83BB58}" type="pres">
      <dgm:prSet presAssocID="{D1F6D28B-F5A4-416B-BC79-1E48EE741C73}" presName="node" presStyleLbl="node1" presStyleIdx="4" presStyleCnt="5" custScaleX="138432" custScaleY="111703" custRadScaleRad="101836" custRadScaleInc="12281">
        <dgm:presLayoutVars>
          <dgm:bulletEnabled val="1"/>
        </dgm:presLayoutVars>
      </dgm:prSet>
      <dgm:spPr/>
    </dgm:pt>
    <dgm:pt modelId="{CC0710FB-BBF8-46E0-A6C7-E3F3E3CBECE8}" type="pres">
      <dgm:prSet presAssocID="{D1F6D28B-F5A4-416B-BC79-1E48EE741C73}" presName="dummy" presStyleCnt="0"/>
      <dgm:spPr/>
    </dgm:pt>
    <dgm:pt modelId="{A89D9A54-D72A-46EA-A519-BBBC5490E6D3}" type="pres">
      <dgm:prSet presAssocID="{FAB8826C-85CF-4E64-A15B-3D86CC92CAFA}" presName="sibTrans" presStyleLbl="sibTrans2D1" presStyleIdx="4" presStyleCnt="5"/>
      <dgm:spPr/>
    </dgm:pt>
  </dgm:ptLst>
  <dgm:cxnLst>
    <dgm:cxn modelId="{2D981608-1C97-4E0C-99FF-AD306BC25592}" type="presOf" srcId="{A2D4CEFD-E9F3-4B89-9F3E-3FC0AAB61DBF}" destId="{F4A2254B-B506-41DF-BCED-3608E39BD2FE}" srcOrd="0" destOrd="0" presId="urn:microsoft.com/office/officeart/2005/8/layout/radial6"/>
    <dgm:cxn modelId="{BFD9A70E-5A19-46F7-9E79-B9EDC3832321}" srcId="{09BE8C4C-5949-441A-8902-6941F1032F87}" destId="{D1F6D28B-F5A4-416B-BC79-1E48EE741C73}" srcOrd="4" destOrd="0" parTransId="{26A93309-F9B2-46CC-9D62-17970F8CEEE7}" sibTransId="{FAB8826C-85CF-4E64-A15B-3D86CC92CAFA}"/>
    <dgm:cxn modelId="{38557611-9446-449C-84B4-196BEC67B6B2}" srcId="{09BE8C4C-5949-441A-8902-6941F1032F87}" destId="{7426B4F6-2298-4DE6-A751-19F89E3FDEF8}" srcOrd="0" destOrd="0" parTransId="{69FDEAFD-B25F-445A-BAB0-610BD545D4C9}" sibTransId="{DAD20B2A-04F3-4C67-BC3B-B2C84B77ECCE}"/>
    <dgm:cxn modelId="{E8E49515-EEA5-4F8E-859E-6EC39F10D43F}" type="presOf" srcId="{172CAF9E-E98A-468E-B886-7C82827F9914}" destId="{BFD47CD8-1D97-473C-BFEA-5553834D713F}" srcOrd="0" destOrd="0" presId="urn:microsoft.com/office/officeart/2005/8/layout/radial6"/>
    <dgm:cxn modelId="{F2B1ED21-D44B-49B0-AC6B-9842DCC42726}" type="presOf" srcId="{FAB8826C-85CF-4E64-A15B-3D86CC92CAFA}" destId="{A89D9A54-D72A-46EA-A519-BBBC5490E6D3}" srcOrd="0" destOrd="0" presId="urn:microsoft.com/office/officeart/2005/8/layout/radial6"/>
    <dgm:cxn modelId="{82FBFA2D-E946-4018-BFE5-37035F3E6EAE}" type="presOf" srcId="{A2C22879-F248-4D40-BDDE-9B8F024ABD63}" destId="{5308CEAF-B628-49D5-9ACD-EC8A036AABB8}" srcOrd="0" destOrd="0" presId="urn:microsoft.com/office/officeart/2005/8/layout/radial6"/>
    <dgm:cxn modelId="{C7F58333-B5AE-4902-BACC-78513768F6EC}" type="presOf" srcId="{DE9ACDA6-32ED-4F3F-9A32-ED6260CF4F2E}" destId="{76F6DAE0-8773-4C04-AC0E-690A17F2F410}" srcOrd="0" destOrd="0" presId="urn:microsoft.com/office/officeart/2005/8/layout/radial6"/>
    <dgm:cxn modelId="{ADFF875F-22F0-4A5B-BBFC-27E8537C7C87}" type="presOf" srcId="{7DF9D63C-EFC7-4A35-8517-BE9A15523886}" destId="{DC03D45E-48A7-4CDC-95BA-8AD729D9EC29}" srcOrd="0" destOrd="0" presId="urn:microsoft.com/office/officeart/2005/8/layout/radial6"/>
    <dgm:cxn modelId="{47819F52-0DE7-4FBD-87EF-BD6199B6404D}" type="presOf" srcId="{378ED071-7ECB-4F76-A101-B3070166A402}" destId="{E1B1A505-D3AD-44CC-85A4-74CC0C919DD8}" srcOrd="0" destOrd="0" presId="urn:microsoft.com/office/officeart/2005/8/layout/radial6"/>
    <dgm:cxn modelId="{DBF06655-FCE2-4135-985B-DFDA6714E5DF}" type="presOf" srcId="{7426B4F6-2298-4DE6-A751-19F89E3FDEF8}" destId="{63D9BC76-4EBC-4A96-884B-336E1A0806BF}" srcOrd="0" destOrd="0" presId="urn:microsoft.com/office/officeart/2005/8/layout/radial6"/>
    <dgm:cxn modelId="{EA28C180-1890-4D1B-B9F6-6AE1E09C261B}" type="presOf" srcId="{D1F6D28B-F5A4-416B-BC79-1E48EE741C73}" destId="{8C371B23-DB4A-4FAF-9D38-B2352C83BB58}" srcOrd="0" destOrd="0" presId="urn:microsoft.com/office/officeart/2005/8/layout/radial6"/>
    <dgm:cxn modelId="{1AC2DA89-BE0B-4FB5-B192-0CCA6753BA0E}" srcId="{09BE8C4C-5949-441A-8902-6941F1032F87}" destId="{7DF9D63C-EFC7-4A35-8517-BE9A15523886}" srcOrd="1" destOrd="0" parTransId="{F1306C27-8BBA-4A55-A6A4-26A2194684D4}" sibTransId="{A2D4CEFD-E9F3-4B89-9F3E-3FC0AAB61DBF}"/>
    <dgm:cxn modelId="{3D5DE192-394A-4E22-BD53-5D3DF110D1C7}" srcId="{09BE8C4C-5949-441A-8902-6941F1032F87}" destId="{172CAF9E-E98A-468E-B886-7C82827F9914}" srcOrd="3" destOrd="0" parTransId="{E447A850-F25C-495F-BA26-C9B2F383948A}" sibTransId="{A2C22879-F248-4D40-BDDE-9B8F024ABD63}"/>
    <dgm:cxn modelId="{C3F540AF-4405-4098-9FE0-AEB4AB006993}" type="presOf" srcId="{DAD20B2A-04F3-4C67-BC3B-B2C84B77ECCE}" destId="{FEBE55C6-E4EB-4182-AD10-BDA67239441E}" srcOrd="0" destOrd="0" presId="urn:microsoft.com/office/officeart/2005/8/layout/radial6"/>
    <dgm:cxn modelId="{43A85CC1-452F-429D-ACB4-1ED13FDC4359}" type="presOf" srcId="{B6574085-C623-4595-917B-177BDE217477}" destId="{60332F06-9080-4E64-A0FB-1AD99EAFF53E}" srcOrd="0" destOrd="0" presId="urn:microsoft.com/office/officeart/2005/8/layout/radial6"/>
    <dgm:cxn modelId="{F3BCCFCC-DD18-4974-802A-76305FBA6DDF}" type="presOf" srcId="{09BE8C4C-5949-441A-8902-6941F1032F87}" destId="{E1177BF9-0544-499B-9B39-5CAFE9A44E9B}" srcOrd="0" destOrd="0" presId="urn:microsoft.com/office/officeart/2005/8/layout/radial6"/>
    <dgm:cxn modelId="{91DF09F0-82E0-4A13-9FCD-46E7DCF06A2F}" srcId="{09BE8C4C-5949-441A-8902-6941F1032F87}" destId="{B6574085-C623-4595-917B-177BDE217477}" srcOrd="2" destOrd="0" parTransId="{D5FEE60D-127F-4975-A7DE-A27DF7304674}" sibTransId="{378ED071-7ECB-4F76-A101-B3070166A402}"/>
    <dgm:cxn modelId="{11FAA7FE-86B2-422F-BD45-A532BFD6DFDA}" srcId="{DE9ACDA6-32ED-4F3F-9A32-ED6260CF4F2E}" destId="{09BE8C4C-5949-441A-8902-6941F1032F87}" srcOrd="0" destOrd="0" parTransId="{B4E283F2-5875-49F9-A1FD-C0858570A706}" sibTransId="{F5985353-1AB5-4873-BA64-C33455C7D1E0}"/>
    <dgm:cxn modelId="{A4733BF1-8E43-424B-8828-1E767D7F427C}" type="presParOf" srcId="{76F6DAE0-8773-4C04-AC0E-690A17F2F410}" destId="{E1177BF9-0544-499B-9B39-5CAFE9A44E9B}" srcOrd="0" destOrd="0" presId="urn:microsoft.com/office/officeart/2005/8/layout/radial6"/>
    <dgm:cxn modelId="{78C9D0FC-0CC6-4148-A962-E8AB0B415731}" type="presParOf" srcId="{76F6DAE0-8773-4C04-AC0E-690A17F2F410}" destId="{63D9BC76-4EBC-4A96-884B-336E1A0806BF}" srcOrd="1" destOrd="0" presId="urn:microsoft.com/office/officeart/2005/8/layout/radial6"/>
    <dgm:cxn modelId="{59FC049F-F9E0-492C-A8DD-112A2A10AFD6}" type="presParOf" srcId="{76F6DAE0-8773-4C04-AC0E-690A17F2F410}" destId="{7B879311-9385-47B8-8144-CE1D4A433C73}" srcOrd="2" destOrd="0" presId="urn:microsoft.com/office/officeart/2005/8/layout/radial6"/>
    <dgm:cxn modelId="{C668B0A1-00DD-440B-ABC0-EB5E1E10C27B}" type="presParOf" srcId="{76F6DAE0-8773-4C04-AC0E-690A17F2F410}" destId="{FEBE55C6-E4EB-4182-AD10-BDA67239441E}" srcOrd="3" destOrd="0" presId="urn:microsoft.com/office/officeart/2005/8/layout/radial6"/>
    <dgm:cxn modelId="{8B9E866B-4C5D-414C-B9AA-EC08AF39928E}" type="presParOf" srcId="{76F6DAE0-8773-4C04-AC0E-690A17F2F410}" destId="{DC03D45E-48A7-4CDC-95BA-8AD729D9EC29}" srcOrd="4" destOrd="0" presId="urn:microsoft.com/office/officeart/2005/8/layout/radial6"/>
    <dgm:cxn modelId="{244AAF08-5651-468B-989C-535EF7498527}" type="presParOf" srcId="{76F6DAE0-8773-4C04-AC0E-690A17F2F410}" destId="{3C177F16-739F-4CE1-8C52-534CE5A849C0}" srcOrd="5" destOrd="0" presId="urn:microsoft.com/office/officeart/2005/8/layout/radial6"/>
    <dgm:cxn modelId="{3649AA4D-7AEE-4D25-8C3B-E394ECA63DC5}" type="presParOf" srcId="{76F6DAE0-8773-4C04-AC0E-690A17F2F410}" destId="{F4A2254B-B506-41DF-BCED-3608E39BD2FE}" srcOrd="6" destOrd="0" presId="urn:microsoft.com/office/officeart/2005/8/layout/radial6"/>
    <dgm:cxn modelId="{BCC5F962-FD68-4A8D-A277-7BC495831FA7}" type="presParOf" srcId="{76F6DAE0-8773-4C04-AC0E-690A17F2F410}" destId="{60332F06-9080-4E64-A0FB-1AD99EAFF53E}" srcOrd="7" destOrd="0" presId="urn:microsoft.com/office/officeart/2005/8/layout/radial6"/>
    <dgm:cxn modelId="{7A0EE44B-13F6-461D-A004-FC8F9674FA21}" type="presParOf" srcId="{76F6DAE0-8773-4C04-AC0E-690A17F2F410}" destId="{08505E05-A144-4E45-9E14-92746BA70141}" srcOrd="8" destOrd="0" presId="urn:microsoft.com/office/officeart/2005/8/layout/radial6"/>
    <dgm:cxn modelId="{A8FA7EB7-C39D-48E4-AB4F-5EE2981A158F}" type="presParOf" srcId="{76F6DAE0-8773-4C04-AC0E-690A17F2F410}" destId="{E1B1A505-D3AD-44CC-85A4-74CC0C919DD8}" srcOrd="9" destOrd="0" presId="urn:microsoft.com/office/officeart/2005/8/layout/radial6"/>
    <dgm:cxn modelId="{60E6A156-FE38-4753-B6F0-01490FFF9181}" type="presParOf" srcId="{76F6DAE0-8773-4C04-AC0E-690A17F2F410}" destId="{BFD47CD8-1D97-473C-BFEA-5553834D713F}" srcOrd="10" destOrd="0" presId="urn:microsoft.com/office/officeart/2005/8/layout/radial6"/>
    <dgm:cxn modelId="{AD7A84D5-42CF-446C-8DA5-841B8B3CDA88}" type="presParOf" srcId="{76F6DAE0-8773-4C04-AC0E-690A17F2F410}" destId="{3C234504-D8A0-4256-B19A-33F9EC92DD08}" srcOrd="11" destOrd="0" presId="urn:microsoft.com/office/officeart/2005/8/layout/radial6"/>
    <dgm:cxn modelId="{98DB5E1F-1018-439D-BB1C-1B715C3267E9}" type="presParOf" srcId="{76F6DAE0-8773-4C04-AC0E-690A17F2F410}" destId="{5308CEAF-B628-49D5-9ACD-EC8A036AABB8}" srcOrd="12" destOrd="0" presId="urn:microsoft.com/office/officeart/2005/8/layout/radial6"/>
    <dgm:cxn modelId="{E6D8CD8B-D410-4C1E-B65F-796DA983CE33}" type="presParOf" srcId="{76F6DAE0-8773-4C04-AC0E-690A17F2F410}" destId="{8C371B23-DB4A-4FAF-9D38-B2352C83BB58}" srcOrd="13" destOrd="0" presId="urn:microsoft.com/office/officeart/2005/8/layout/radial6"/>
    <dgm:cxn modelId="{EE8FF525-ABBA-49B0-9C73-BC88576AA32F}" type="presParOf" srcId="{76F6DAE0-8773-4C04-AC0E-690A17F2F410}" destId="{CC0710FB-BBF8-46E0-A6C7-E3F3E3CBECE8}" srcOrd="14" destOrd="0" presId="urn:microsoft.com/office/officeart/2005/8/layout/radial6"/>
    <dgm:cxn modelId="{1C1472F9-A05F-4700-A484-3D74F8C74171}" type="presParOf" srcId="{76F6DAE0-8773-4C04-AC0E-690A17F2F410}" destId="{A89D9A54-D72A-46EA-A519-BBBC5490E6D3}" srcOrd="15" destOrd="0" presId="urn:microsoft.com/office/officeart/2005/8/layout/radial6"/>
  </dgm:cxnLst>
  <dgm:bg/>
  <dgm:whole>
    <a:ln w="3175" cap="flat">
      <a:noFill/>
      <a:bevel/>
    </a:ln>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D9A54-D72A-46EA-A519-BBBC5490E6D3}">
      <dsp:nvSpPr>
        <dsp:cNvPr id="0" name=""/>
        <dsp:cNvSpPr/>
      </dsp:nvSpPr>
      <dsp:spPr>
        <a:xfrm>
          <a:off x="1304373" y="539101"/>
          <a:ext cx="3497280" cy="3497280"/>
        </a:xfrm>
        <a:prstGeom prst="blockArc">
          <a:avLst>
            <a:gd name="adj1" fmla="val 12080331"/>
            <a:gd name="adj2" fmla="val 16267421"/>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08CEAF-B628-49D5-9ACD-EC8A036AABB8}">
      <dsp:nvSpPr>
        <dsp:cNvPr id="0" name=""/>
        <dsp:cNvSpPr/>
      </dsp:nvSpPr>
      <dsp:spPr>
        <a:xfrm>
          <a:off x="1268724" y="623588"/>
          <a:ext cx="3497280" cy="3497280"/>
        </a:xfrm>
        <a:prstGeom prst="blockArc">
          <a:avLst>
            <a:gd name="adj1" fmla="val 7916792"/>
            <a:gd name="adj2" fmla="val 12264916"/>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B1A505-D3AD-44CC-85A4-74CC0C919DD8}">
      <dsp:nvSpPr>
        <dsp:cNvPr id="0" name=""/>
        <dsp:cNvSpPr/>
      </dsp:nvSpPr>
      <dsp:spPr>
        <a:xfrm>
          <a:off x="1259413" y="615281"/>
          <a:ext cx="3497280" cy="3497280"/>
        </a:xfrm>
        <a:prstGeom prst="blockArc">
          <a:avLst>
            <a:gd name="adj1" fmla="val 2750529"/>
            <a:gd name="adj2" fmla="val 7891678"/>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A2254B-B506-41DF-BCED-3608E39BD2FE}">
      <dsp:nvSpPr>
        <dsp:cNvPr id="0" name=""/>
        <dsp:cNvSpPr/>
      </dsp:nvSpPr>
      <dsp:spPr>
        <a:xfrm>
          <a:off x="1351571" y="532082"/>
          <a:ext cx="3497280" cy="3497280"/>
        </a:xfrm>
        <a:prstGeom prst="blockArc">
          <a:avLst>
            <a:gd name="adj1" fmla="val 20374289"/>
            <a:gd name="adj2" fmla="val 3000474"/>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E55C6-E4EB-4182-AD10-BDA67239441E}">
      <dsp:nvSpPr>
        <dsp:cNvPr id="0" name=""/>
        <dsp:cNvSpPr/>
      </dsp:nvSpPr>
      <dsp:spPr>
        <a:xfrm>
          <a:off x="1354297" y="539350"/>
          <a:ext cx="3497280" cy="3497280"/>
        </a:xfrm>
        <a:prstGeom prst="blockArc">
          <a:avLst>
            <a:gd name="adj1" fmla="val 16166934"/>
            <a:gd name="adj2" fmla="val 20358666"/>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177BF9-0544-499B-9B39-5CAFE9A44E9B}">
      <dsp:nvSpPr>
        <dsp:cNvPr id="0" name=""/>
        <dsp:cNvSpPr/>
      </dsp:nvSpPr>
      <dsp:spPr>
        <a:xfrm>
          <a:off x="2334500" y="1707390"/>
          <a:ext cx="1458994" cy="1205630"/>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b="1" kern="1200" dirty="0"/>
            <a:t>Usager</a:t>
          </a:r>
          <a:endParaRPr lang="fr-CA" sz="1050" b="1" kern="1200" dirty="0"/>
        </a:p>
      </dsp:txBody>
      <dsp:txXfrm>
        <a:off x="2548165" y="1883950"/>
        <a:ext cx="1031664" cy="852510"/>
      </dsp:txXfrm>
    </dsp:sp>
    <dsp:sp modelId="{63D9BC76-4EBC-4A96-884B-336E1A0806BF}">
      <dsp:nvSpPr>
        <dsp:cNvPr id="0" name=""/>
        <dsp:cNvSpPr/>
      </dsp:nvSpPr>
      <dsp:spPr>
        <a:xfrm>
          <a:off x="2174448" y="-49971"/>
          <a:ext cx="1824121" cy="1259997"/>
        </a:xfrm>
        <a:prstGeom prst="ellipse">
          <a:avLst/>
        </a:prstGeom>
        <a:solidFill>
          <a:schemeClr val="bg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accent1">
                  <a:lumMod val="50000"/>
                </a:schemeClr>
              </a:solidFill>
              <a:latin typeface="Segoe UI Semilight" panose="020B0402040204020203" pitchFamily="34" charset="0"/>
              <a:cs typeface="Segoe UI Semilight" panose="020B0402040204020203" pitchFamily="34" charset="0"/>
            </a:rPr>
            <a:t>Pertinence</a:t>
          </a:r>
          <a:endParaRPr lang="fr-CA" sz="1400" kern="1200" dirty="0">
            <a:solidFill>
              <a:schemeClr val="accent1">
                <a:lumMod val="50000"/>
              </a:schemeClr>
            </a:solidFill>
            <a:latin typeface="Segoe UI Semilight" panose="020B0402040204020203" pitchFamily="34" charset="0"/>
            <a:cs typeface="Segoe UI Semilight" panose="020B0402040204020203" pitchFamily="34" charset="0"/>
          </a:endParaRPr>
        </a:p>
      </dsp:txBody>
      <dsp:txXfrm>
        <a:off x="2441584" y="134551"/>
        <a:ext cx="1289849" cy="890953"/>
      </dsp:txXfrm>
    </dsp:sp>
    <dsp:sp modelId="{DC03D45E-48A7-4CDC-95BA-8AD729D9EC29}">
      <dsp:nvSpPr>
        <dsp:cNvPr id="0" name=""/>
        <dsp:cNvSpPr/>
      </dsp:nvSpPr>
      <dsp:spPr>
        <a:xfrm>
          <a:off x="3926296" y="1054551"/>
          <a:ext cx="1549073" cy="125999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accent1">
                  <a:lumMod val="50000"/>
                </a:schemeClr>
              </a:solidFill>
              <a:latin typeface="Segoe UI Semilight" panose="020B0402040204020203" pitchFamily="34" charset="0"/>
              <a:cs typeface="Segoe UI Semilight" panose="020B0402040204020203" pitchFamily="34" charset="0"/>
            </a:rPr>
            <a:t>Qualité et sécurité</a:t>
          </a:r>
          <a:endParaRPr lang="fr-CA" sz="1400" kern="1200" dirty="0">
            <a:solidFill>
              <a:schemeClr val="accent1">
                <a:lumMod val="50000"/>
              </a:schemeClr>
            </a:solidFill>
            <a:latin typeface="Segoe UI Semilight" panose="020B0402040204020203" pitchFamily="34" charset="0"/>
            <a:cs typeface="Segoe UI Semilight" panose="020B0402040204020203" pitchFamily="34" charset="0"/>
          </a:endParaRPr>
        </a:p>
      </dsp:txBody>
      <dsp:txXfrm>
        <a:off x="4153152" y="1239073"/>
        <a:ext cx="1095361" cy="890953"/>
      </dsp:txXfrm>
    </dsp:sp>
    <dsp:sp modelId="{60332F06-9080-4E64-A0FB-1AD99EAFF53E}">
      <dsp:nvSpPr>
        <dsp:cNvPr id="0" name=""/>
        <dsp:cNvSpPr/>
      </dsp:nvSpPr>
      <dsp:spPr>
        <a:xfrm>
          <a:off x="3236423" y="2959312"/>
          <a:ext cx="1923032" cy="125999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accent1">
                  <a:lumMod val="50000"/>
                </a:schemeClr>
              </a:solidFill>
              <a:latin typeface="Segoe UI Semilight" panose="020B0402040204020203" pitchFamily="34" charset="0"/>
              <a:cs typeface="Segoe UI Semilight" panose="020B0402040204020203" pitchFamily="34" charset="0"/>
            </a:rPr>
            <a:t>Efficience</a:t>
          </a:r>
          <a:endParaRPr lang="fr-CA" sz="1400" b="1" kern="1200" dirty="0">
            <a:solidFill>
              <a:schemeClr val="accent1">
                <a:lumMod val="50000"/>
              </a:schemeClr>
            </a:solidFill>
            <a:latin typeface="Segoe UI Semilight" panose="020B0402040204020203" pitchFamily="34" charset="0"/>
            <a:cs typeface="Segoe UI Semilight" panose="020B0402040204020203" pitchFamily="34" charset="0"/>
          </a:endParaRPr>
        </a:p>
      </dsp:txBody>
      <dsp:txXfrm>
        <a:off x="3518045" y="3143834"/>
        <a:ext cx="1359788" cy="890953"/>
      </dsp:txXfrm>
    </dsp:sp>
    <dsp:sp modelId="{BFD47CD8-1D97-473C-BFEA-5553834D713F}">
      <dsp:nvSpPr>
        <dsp:cNvPr id="0" name=""/>
        <dsp:cNvSpPr/>
      </dsp:nvSpPr>
      <dsp:spPr>
        <a:xfrm>
          <a:off x="907369" y="3012618"/>
          <a:ext cx="1936553" cy="125999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accent1">
                  <a:lumMod val="50000"/>
                </a:schemeClr>
              </a:solidFill>
              <a:latin typeface="Segoe UI Semilight" panose="020B0402040204020203" pitchFamily="34" charset="0"/>
              <a:cs typeface="Segoe UI Semilight" panose="020B0402040204020203" pitchFamily="34" charset="0"/>
            </a:rPr>
            <a:t>Environnement organisationnel</a:t>
          </a:r>
          <a:endParaRPr lang="fr-CA" sz="1400" b="1" kern="1200" dirty="0">
            <a:solidFill>
              <a:schemeClr val="accent1">
                <a:lumMod val="50000"/>
              </a:schemeClr>
            </a:solidFill>
            <a:latin typeface="Segoe UI Semilight" panose="020B0402040204020203" pitchFamily="34" charset="0"/>
            <a:cs typeface="Segoe UI Semilight" panose="020B0402040204020203" pitchFamily="34" charset="0"/>
          </a:endParaRPr>
        </a:p>
      </dsp:txBody>
      <dsp:txXfrm>
        <a:off x="1190971" y="3197140"/>
        <a:ext cx="1369349" cy="890953"/>
      </dsp:txXfrm>
    </dsp:sp>
    <dsp:sp modelId="{8C371B23-DB4A-4FAF-9D38-B2352C83BB58}">
      <dsp:nvSpPr>
        <dsp:cNvPr id="0" name=""/>
        <dsp:cNvSpPr/>
      </dsp:nvSpPr>
      <dsp:spPr>
        <a:xfrm>
          <a:off x="681512" y="1036373"/>
          <a:ext cx="1561106" cy="125968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accent1">
                  <a:lumMod val="50000"/>
                </a:schemeClr>
              </a:solidFill>
              <a:latin typeface="Segoe UI Semilight" panose="020B0402040204020203" pitchFamily="34" charset="0"/>
              <a:cs typeface="Segoe UI Semilight" panose="020B0402040204020203" pitchFamily="34" charset="0"/>
            </a:rPr>
            <a:t>Innovation et amélioration continue</a:t>
          </a:r>
          <a:endParaRPr lang="fr-CA" sz="1400" b="1" kern="1200" dirty="0">
            <a:solidFill>
              <a:schemeClr val="accent1">
                <a:lumMod val="50000"/>
              </a:schemeClr>
            </a:solidFill>
            <a:latin typeface="Segoe UI Semilight" panose="020B0402040204020203" pitchFamily="34" charset="0"/>
            <a:cs typeface="Segoe UI Semilight" panose="020B0402040204020203" pitchFamily="34" charset="0"/>
          </a:endParaRPr>
        </a:p>
      </dsp:txBody>
      <dsp:txXfrm>
        <a:off x="910131" y="1220849"/>
        <a:ext cx="1103868" cy="89072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061460" cy="355561"/>
          </a:xfrm>
          <a:prstGeom prst="rect">
            <a:avLst/>
          </a:prstGeom>
        </p:spPr>
        <p:txBody>
          <a:bodyPr vert="horz" lIns="94046" tIns="47023" rIns="94046" bIns="47023" rtlCol="0"/>
          <a:lstStyle>
            <a:lvl1pPr algn="l">
              <a:defRPr sz="1200"/>
            </a:lvl1pPr>
          </a:lstStyle>
          <a:p>
            <a:endParaRPr lang="fr-CA"/>
          </a:p>
        </p:txBody>
      </p:sp>
      <p:sp>
        <p:nvSpPr>
          <p:cNvPr id="3" name="Espace réservé de la date 2"/>
          <p:cNvSpPr>
            <a:spLocks noGrp="1"/>
          </p:cNvSpPr>
          <p:nvPr>
            <p:ph type="dt" idx="1"/>
          </p:nvPr>
        </p:nvSpPr>
        <p:spPr>
          <a:xfrm>
            <a:off x="5308971" y="0"/>
            <a:ext cx="4061460" cy="355561"/>
          </a:xfrm>
          <a:prstGeom prst="rect">
            <a:avLst/>
          </a:prstGeom>
        </p:spPr>
        <p:txBody>
          <a:bodyPr vert="horz" lIns="94046" tIns="47023" rIns="94046" bIns="47023" rtlCol="0"/>
          <a:lstStyle>
            <a:lvl1pPr algn="r">
              <a:defRPr sz="1200"/>
            </a:lvl1pPr>
          </a:lstStyle>
          <a:p>
            <a:fld id="{3D3C2C59-1738-4DCA-BC25-8F9F2A8B5254}" type="datetimeFigureOut">
              <a:rPr lang="fr-CA" smtClean="0"/>
              <a:t>2021-09-09</a:t>
            </a:fld>
            <a:endParaRPr lang="fr-CA"/>
          </a:p>
        </p:txBody>
      </p:sp>
      <p:sp>
        <p:nvSpPr>
          <p:cNvPr id="4" name="Espace réservé de l'image des diapositives 3"/>
          <p:cNvSpPr>
            <a:spLocks noGrp="1" noRot="1" noChangeAspect="1"/>
          </p:cNvSpPr>
          <p:nvPr>
            <p:ph type="sldImg" idx="2"/>
          </p:nvPr>
        </p:nvSpPr>
        <p:spPr>
          <a:xfrm>
            <a:off x="2560638" y="885825"/>
            <a:ext cx="4251325" cy="2392363"/>
          </a:xfrm>
          <a:prstGeom prst="rect">
            <a:avLst/>
          </a:prstGeom>
          <a:noFill/>
          <a:ln w="12700">
            <a:solidFill>
              <a:prstClr val="black"/>
            </a:solidFill>
          </a:ln>
        </p:spPr>
        <p:txBody>
          <a:bodyPr vert="horz" lIns="94046" tIns="47023" rIns="94046" bIns="47023" rtlCol="0" anchor="ctr"/>
          <a:lstStyle/>
          <a:p>
            <a:endParaRPr lang="fr-CA"/>
          </a:p>
        </p:txBody>
      </p:sp>
      <p:sp>
        <p:nvSpPr>
          <p:cNvPr id="5" name="Espace réservé des notes 4"/>
          <p:cNvSpPr>
            <a:spLocks noGrp="1"/>
          </p:cNvSpPr>
          <p:nvPr>
            <p:ph type="body" sz="quarter" idx="3"/>
          </p:nvPr>
        </p:nvSpPr>
        <p:spPr>
          <a:xfrm>
            <a:off x="937260" y="3410426"/>
            <a:ext cx="7498080" cy="2790349"/>
          </a:xfrm>
          <a:prstGeom prst="rect">
            <a:avLst/>
          </a:prstGeom>
        </p:spPr>
        <p:txBody>
          <a:bodyPr vert="horz" lIns="94046" tIns="47023" rIns="94046" bIns="4702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6731040"/>
            <a:ext cx="4061460" cy="355560"/>
          </a:xfrm>
          <a:prstGeom prst="rect">
            <a:avLst/>
          </a:prstGeom>
        </p:spPr>
        <p:txBody>
          <a:bodyPr vert="horz" lIns="94046" tIns="47023" rIns="94046" bIns="47023"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5308971" y="6731040"/>
            <a:ext cx="4061460" cy="355560"/>
          </a:xfrm>
          <a:prstGeom prst="rect">
            <a:avLst/>
          </a:prstGeom>
        </p:spPr>
        <p:txBody>
          <a:bodyPr vert="horz" lIns="94046" tIns="47023" rIns="94046" bIns="47023" rtlCol="0" anchor="b"/>
          <a:lstStyle>
            <a:lvl1pPr algn="r">
              <a:defRPr sz="1200"/>
            </a:lvl1pPr>
          </a:lstStyle>
          <a:p>
            <a:fld id="{62337A3F-20EC-44A6-86B1-7BE91C45EA8F}" type="slidenum">
              <a:rPr lang="fr-CA" smtClean="0"/>
              <a:t>‹N°›</a:t>
            </a:fld>
            <a:endParaRPr lang="fr-CA"/>
          </a:p>
        </p:txBody>
      </p:sp>
    </p:spTree>
    <p:extLst>
      <p:ext uri="{BB962C8B-B14F-4D97-AF65-F5344CB8AC3E}">
        <p14:creationId xmlns:p14="http://schemas.microsoft.com/office/powerpoint/2010/main" val="3546668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science/article/pii/S2211104214000423#bib007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Merci à Laurence Bonnet de m’avoir invitée à ce congrès, ainsi qu’à Vincent Bouix d’avoir…</a:t>
            </a:r>
          </a:p>
          <a:p>
            <a:r>
              <a:rPr lang="fr-CA" dirty="0"/>
              <a:t>Je suis contente d’être avec vous aujourd’hui pour échanger sur nos pratiques de la pharmacie.</a:t>
            </a:r>
          </a:p>
          <a:p>
            <a:endParaRPr lang="fr-CA" dirty="0"/>
          </a:p>
          <a:p>
            <a:r>
              <a:rPr lang="fr-CA" dirty="0"/>
              <a:t>Pharmaciens de ville dans la salle?</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a:t>
            </a:fld>
            <a:endParaRPr lang="fr-CA"/>
          </a:p>
        </p:txBody>
      </p:sp>
    </p:spTree>
    <p:extLst>
      <p:ext uri="{BB962C8B-B14F-4D97-AF65-F5344CB8AC3E}">
        <p14:creationId xmlns:p14="http://schemas.microsoft.com/office/powerpoint/2010/main" val="1499725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10</a:t>
            </a:fld>
            <a:endParaRPr lang="fr-CA"/>
          </a:p>
        </p:txBody>
      </p:sp>
    </p:spTree>
    <p:extLst>
      <p:ext uri="{BB962C8B-B14F-4D97-AF65-F5344CB8AC3E}">
        <p14:creationId xmlns:p14="http://schemas.microsoft.com/office/powerpoint/2010/main" val="29803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55B1CF8-51D4-48DD-BA31-52AB1812E313}" type="slidenum">
              <a:rPr lang="fr-CA" smtClean="0"/>
              <a:t>11</a:t>
            </a:fld>
            <a:endParaRPr lang="fr-CA"/>
          </a:p>
        </p:txBody>
      </p:sp>
    </p:spTree>
    <p:extLst>
      <p:ext uri="{BB962C8B-B14F-4D97-AF65-F5344CB8AC3E}">
        <p14:creationId xmlns:p14="http://schemas.microsoft.com/office/powerpoint/2010/main" val="1730776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Ici je vous ai mis la photo de mon père qui était également pharmacien hospitalier. Je porte un peu l’expérience du passé à travers ses témoignages.</a:t>
            </a:r>
          </a:p>
          <a:p>
            <a:pPr marL="176336" indent="-176336">
              <a:buFontTx/>
              <a:buChar char="-"/>
            </a:pPr>
            <a:r>
              <a:rPr lang="fr-CA" dirty="0"/>
              <a:t>Il a gradué des premières cohortes de diplôme en pharmacie d’hôpital en 1969. Il a été des premiers pharmaciens à travailler sur les unités de soins. Il m’a même raconté un exemple où il avait écrit une note au dossier patient et un médecin avait remonté au DSP pour se plaindre qu’il ait écrit dans un dossier médical. A l’analyse, la conclusion a été qu’il continue d’écrire des notes. Changement des </a:t>
            </a:r>
            <a:r>
              <a:rPr lang="fr-CA" dirty="0" err="1"/>
              <a:t>benzos</a:t>
            </a:r>
            <a:r>
              <a:rPr lang="fr-CA" dirty="0"/>
              <a:t> de 20 h pour plus tard?</a:t>
            </a:r>
          </a:p>
          <a:p>
            <a:pPr marL="176336" indent="-176336">
              <a:buFontTx/>
              <a:buChar char="-"/>
            </a:pPr>
            <a:endParaRPr lang="fr-CA" dirty="0"/>
          </a:p>
          <a:p>
            <a:pPr marL="176336" indent="-176336">
              <a:buFontTx/>
              <a:buChar char="-"/>
            </a:pPr>
            <a:r>
              <a:rPr lang="fr-CA" dirty="0"/>
              <a:t>Importance du CMDP. Se faire des alliés. En 2000, quand j’ai commencé à travailler comme pharmacienne d’hôpital, j’ai manqué une réunion du CMDP (qui se tiennent en soirée). Mon père a réagi vivement et m’a dit à quel point c’était important et quelles batailles ils avaient menées pour y attacher le P.</a:t>
            </a:r>
          </a:p>
          <a:p>
            <a:endParaRPr lang="fr-CA" dirty="0"/>
          </a:p>
          <a:p>
            <a:r>
              <a:rPr lang="fr-CA" dirty="0"/>
              <a:t>Donner des exemples de l’importance de cette alliance – alliance CMPD</a:t>
            </a:r>
          </a:p>
          <a:p>
            <a:endParaRPr lang="fr-CA" dirty="0"/>
          </a:p>
          <a:p>
            <a:r>
              <a:rPr lang="fr-CA" dirty="0"/>
              <a:t>Graduellement, les médecins se sont habitués à travailler avec des pharmaciens, particulièrement lors des stages. J’ai souvenir comme jeune résidente en médecine interne, d’avoir eu une discussion avec une résidente en médecine. A ma première journée, elle m’avait confronté et demandé à quoi servait le pharmacien d’ÉS et quel nombre il y en avait dans l’hôpital. Je ne me souviens plus exactement du nombre, mais elle avait répondu C’est beaucoup trop!</a:t>
            </a:r>
          </a:p>
          <a:p>
            <a:r>
              <a:rPr lang="fr-CA" dirty="0"/>
              <a:t>A la fin de mon stage, elle est revenue me voir pour me dire qu’elle allait exiger d’avoir un pharmacien sur son unité quand elle serait en pratique. Ce genre de témoignage m’est arrivé à plusieurs reprises par la suite.</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12</a:t>
            </a:fld>
            <a:endParaRPr lang="fr-CA"/>
          </a:p>
        </p:txBody>
      </p:sp>
    </p:spTree>
    <p:extLst>
      <p:ext uri="{BB962C8B-B14F-4D97-AF65-F5344CB8AC3E}">
        <p14:creationId xmlns:p14="http://schemas.microsoft.com/office/powerpoint/2010/main" val="557078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Objectif sortir du sous-sol. Francois Schubert.</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13</a:t>
            </a:fld>
            <a:endParaRPr lang="fr-CA"/>
          </a:p>
        </p:txBody>
      </p:sp>
    </p:spTree>
    <p:extLst>
      <p:ext uri="{BB962C8B-B14F-4D97-AF65-F5344CB8AC3E}">
        <p14:creationId xmlns:p14="http://schemas.microsoft.com/office/powerpoint/2010/main" val="3405729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Objectif sortir du sous-sol.</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14</a:t>
            </a:fld>
            <a:endParaRPr lang="fr-CA"/>
          </a:p>
        </p:txBody>
      </p:sp>
    </p:spTree>
    <p:extLst>
      <p:ext uri="{BB962C8B-B14F-4D97-AF65-F5344CB8AC3E}">
        <p14:creationId xmlns:p14="http://schemas.microsoft.com/office/powerpoint/2010/main" val="1437303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15</a:t>
            </a:fld>
            <a:endParaRPr lang="fr-CA"/>
          </a:p>
        </p:txBody>
      </p:sp>
    </p:spTree>
    <p:extLst>
      <p:ext uri="{BB962C8B-B14F-4D97-AF65-F5344CB8AC3E}">
        <p14:creationId xmlns:p14="http://schemas.microsoft.com/office/powerpoint/2010/main" val="2667202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16</a:t>
            </a:fld>
            <a:endParaRPr lang="fr-CA"/>
          </a:p>
        </p:txBody>
      </p:sp>
    </p:spTree>
    <p:extLst>
      <p:ext uri="{BB962C8B-B14F-4D97-AF65-F5344CB8AC3E}">
        <p14:creationId xmlns:p14="http://schemas.microsoft.com/office/powerpoint/2010/main" val="621372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Problème – trop de patients et pas assez de pharmaciens!</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17</a:t>
            </a:fld>
            <a:endParaRPr lang="fr-CA"/>
          </a:p>
        </p:txBody>
      </p:sp>
    </p:spTree>
    <p:extLst>
      <p:ext uri="{BB962C8B-B14F-4D97-AF65-F5344CB8AC3E}">
        <p14:creationId xmlns:p14="http://schemas.microsoft.com/office/powerpoint/2010/main" val="3572760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18</a:t>
            </a:fld>
            <a:endParaRPr lang="fr-CA"/>
          </a:p>
        </p:txBody>
      </p:sp>
    </p:spTree>
    <p:extLst>
      <p:ext uri="{BB962C8B-B14F-4D97-AF65-F5344CB8AC3E}">
        <p14:creationId xmlns:p14="http://schemas.microsoft.com/office/powerpoint/2010/main" val="2020256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Je vais élaborer sur les différentes actions.</a:t>
            </a:r>
          </a:p>
          <a:p>
            <a:endParaRPr lang="fr-CA" dirty="0"/>
          </a:p>
          <a:p>
            <a:r>
              <a:rPr lang="fr-CA" dirty="0"/>
              <a:t>Définir la pratique selon 5 axes</a:t>
            </a:r>
          </a:p>
          <a:p>
            <a:pPr marL="940460" lvl="1" indent="-470230">
              <a:buFont typeface="+mj-lt"/>
              <a:buAutoNum type="arabicPeriod"/>
            </a:pPr>
            <a:r>
              <a:rPr lang="fr-CA" sz="2500" dirty="0"/>
              <a:t>Soins pharmaceutiques</a:t>
            </a:r>
          </a:p>
          <a:p>
            <a:pPr marL="940460" lvl="1" indent="-470230">
              <a:buFont typeface="+mj-lt"/>
              <a:buAutoNum type="arabicPeriod"/>
            </a:pPr>
            <a:r>
              <a:rPr lang="fr-CA" sz="2500" dirty="0"/>
              <a:t>Services pharmaceutiques</a:t>
            </a:r>
          </a:p>
          <a:p>
            <a:pPr marL="940460" lvl="1" indent="-470230">
              <a:buFont typeface="+mj-lt"/>
              <a:buAutoNum type="arabicPeriod"/>
            </a:pPr>
            <a:r>
              <a:rPr lang="fr-CA" sz="2500" dirty="0"/>
              <a:t>Enseignement</a:t>
            </a:r>
          </a:p>
          <a:p>
            <a:pPr marL="940460" lvl="1" indent="-470230">
              <a:buFont typeface="+mj-lt"/>
              <a:buAutoNum type="arabicPeriod"/>
            </a:pPr>
            <a:r>
              <a:rPr lang="fr-CA" sz="2500" dirty="0"/>
              <a:t>Recherche</a:t>
            </a:r>
          </a:p>
          <a:p>
            <a:pPr marL="940460" lvl="1" indent="-470230">
              <a:buFont typeface="+mj-lt"/>
              <a:buAutoNum type="arabicPeriod"/>
            </a:pPr>
            <a:r>
              <a:rPr lang="fr-CA" sz="2500" dirty="0"/>
              <a:t>Affaires professionnelles et de gestion</a:t>
            </a:r>
          </a:p>
          <a:p>
            <a:endParaRPr lang="fr-CA" dirty="0"/>
          </a:p>
        </p:txBody>
      </p:sp>
      <p:sp>
        <p:nvSpPr>
          <p:cNvPr id="4" name="Espace réservé du numéro de diapositive 3"/>
          <p:cNvSpPr>
            <a:spLocks noGrp="1"/>
          </p:cNvSpPr>
          <p:nvPr>
            <p:ph type="sldNum" sz="quarter" idx="10"/>
          </p:nvPr>
        </p:nvSpPr>
        <p:spPr/>
        <p:txBody>
          <a:bodyPr/>
          <a:lstStyle/>
          <a:p>
            <a:fld id="{B55B1CF8-51D4-48DD-BA31-52AB1812E313}" type="slidenum">
              <a:rPr lang="fr-CA" smtClean="0"/>
              <a:t>19</a:t>
            </a:fld>
            <a:endParaRPr lang="fr-CA"/>
          </a:p>
        </p:txBody>
      </p:sp>
    </p:spTree>
    <p:extLst>
      <p:ext uri="{BB962C8B-B14F-4D97-AF65-F5344CB8AC3E}">
        <p14:creationId xmlns:p14="http://schemas.microsoft.com/office/powerpoint/2010/main" val="889141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6336" indent="-176336">
              <a:buFontTx/>
              <a:buChar char="-"/>
            </a:pPr>
            <a:r>
              <a:rPr lang="fr-CA" dirty="0"/>
              <a:t>Qu’est-ce que l’A.P.E.S.</a:t>
            </a:r>
          </a:p>
          <a:p>
            <a:pPr marL="176336" indent="-176336">
              <a:buFontTx/>
              <a:buChar char="-"/>
            </a:pPr>
            <a:r>
              <a:rPr lang="fr-CA" dirty="0"/>
              <a:t>- Association des pharmaciens d’établissement du Québec ayant une double mission : volet syndical et volet professionnel.</a:t>
            </a:r>
          </a:p>
          <a:p>
            <a:pPr marL="176336" indent="-176336">
              <a:buFontTx/>
              <a:buChar char="-"/>
            </a:pPr>
            <a:endParaRPr lang="fr-CA" dirty="0"/>
          </a:p>
          <a:p>
            <a:pPr marL="176336" indent="-176336">
              <a:buFontTx/>
              <a:buChar char="-"/>
            </a:pPr>
            <a:r>
              <a:rPr lang="fr-CA" dirty="0"/>
              <a:t>Pourquoi c’est moi qui vous parle aujourd’hui?</a:t>
            </a:r>
          </a:p>
          <a:p>
            <a:pPr marL="176336" indent="-176336">
              <a:buFontTx/>
              <a:buChar char="-"/>
            </a:pPr>
            <a:r>
              <a:rPr lang="fr-CA" dirty="0"/>
              <a:t>Caractère obligatoire – tout pharmacien travaillant dans un hôpital au </a:t>
            </a:r>
            <a:r>
              <a:rPr lang="fr-CA" dirty="0" err="1"/>
              <a:t>Qc</a:t>
            </a:r>
            <a:r>
              <a:rPr lang="fr-CA" dirty="0"/>
              <a:t> est membre de l’A.P.E.S.</a:t>
            </a:r>
          </a:p>
          <a:p>
            <a:pPr marL="176336" indent="-176336">
              <a:buFontTx/>
              <a:buChar char="-"/>
            </a:pPr>
            <a:r>
              <a:rPr lang="fr-CA" dirty="0"/>
              <a:t>Le volet professionnel s’appuie sur les innovations et les pratiques de ses membres afin de faire avancer la pratique en pharmacie d’établissement.</a:t>
            </a:r>
          </a:p>
        </p:txBody>
      </p:sp>
      <p:sp>
        <p:nvSpPr>
          <p:cNvPr id="4" name="Espace réservé du numéro de diapositive 3"/>
          <p:cNvSpPr>
            <a:spLocks noGrp="1"/>
          </p:cNvSpPr>
          <p:nvPr>
            <p:ph type="sldNum" sz="quarter" idx="5"/>
          </p:nvPr>
        </p:nvSpPr>
        <p:spPr/>
        <p:txBody>
          <a:bodyPr/>
          <a:lstStyle/>
          <a:p>
            <a:fld id="{DC524FA8-C9DD-1141-8848-61FB212A7217}" type="slidenum">
              <a:rPr lang="fr-FR" smtClean="0"/>
              <a:t>2</a:t>
            </a:fld>
            <a:endParaRPr lang="fr-FR"/>
          </a:p>
        </p:txBody>
      </p:sp>
    </p:spTree>
    <p:extLst>
      <p:ext uri="{BB962C8B-B14F-4D97-AF65-F5344CB8AC3E}">
        <p14:creationId xmlns:p14="http://schemas.microsoft.com/office/powerpoint/2010/main" val="2070384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Afin de mieux positionner le rôle et la place du pharmacien, l’APES a publié 10 recommandations</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20</a:t>
            </a:fld>
            <a:endParaRPr lang="fr-CA"/>
          </a:p>
        </p:txBody>
      </p:sp>
    </p:spTree>
    <p:extLst>
      <p:ext uri="{BB962C8B-B14F-4D97-AF65-F5344CB8AC3E}">
        <p14:creationId xmlns:p14="http://schemas.microsoft.com/office/powerpoint/2010/main" val="201864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pPr defTabSz="940460">
              <a:defRPr/>
            </a:pPr>
            <a:r>
              <a:rPr lang="fr-CA" b="0" i="0" dirty="0">
                <a:effectLst/>
                <a:latin typeface="Segoe UI" panose="020B0502040204020203" pitchFamily="34" charset="0"/>
              </a:rPr>
              <a:t>Dans nos 6 sites pilotes, 38 % des heures travaillées étaient consacrées aux soins et 36 % aux services, le reste des heures étant réparties entre les axes Gestion et affaires professionnelles (10 %), Enseignement (2 %), Recherche (2 %). 3 % des heures comptabilisées n'étaient associées à aucun axe (heures à recevoir de la formation, déplacements, etc.). Voir p. 37 du rapport final du projet. </a:t>
            </a:r>
          </a:p>
          <a:p>
            <a:endParaRPr lang="fr-CA" dirty="0"/>
          </a:p>
          <a:p>
            <a:endParaRPr lang="fr-CA" dirty="0"/>
          </a:p>
          <a:p>
            <a:endParaRPr lang="fr-CA" dirty="0"/>
          </a:p>
          <a:p>
            <a:endParaRPr lang="fr-CA" dirty="0"/>
          </a:p>
          <a:p>
            <a:r>
              <a:rPr lang="fr-CA" dirty="0"/>
              <a:t>La PRATIQUE de la </a:t>
            </a:r>
            <a:r>
              <a:rPr lang="fr-CA" dirty="0" err="1"/>
              <a:t>phcie</a:t>
            </a:r>
            <a:r>
              <a:rPr lang="fr-CA" dirty="0"/>
              <a:t> d’ÉS</a:t>
            </a:r>
          </a:p>
          <a:p>
            <a:endParaRPr lang="fr-CA" dirty="0"/>
          </a:p>
          <a:p>
            <a:pPr algn="l">
              <a:buFont typeface="Arial" panose="020B0604020202020204" pitchFamily="34" charset="0"/>
              <a:buChar char="•"/>
            </a:pPr>
            <a:r>
              <a:rPr lang="fr-CA" b="1" i="0" dirty="0">
                <a:solidFill>
                  <a:srgbClr val="000000"/>
                </a:solidFill>
                <a:effectLst/>
                <a:latin typeface="Arial" panose="020B0604020202020204" pitchFamily="34" charset="0"/>
              </a:rPr>
              <a:t>B</a:t>
            </a:r>
            <a:r>
              <a:rPr lang="fr-CA" b="0" i="0" dirty="0">
                <a:solidFill>
                  <a:srgbClr val="000000"/>
                </a:solidFill>
                <a:effectLst/>
                <a:latin typeface="Arial" panose="020B0604020202020204" pitchFamily="34" charset="0"/>
              </a:rPr>
              <a:t>on Patient </a:t>
            </a:r>
          </a:p>
          <a:p>
            <a:pPr algn="l">
              <a:buFont typeface="Arial" panose="020B0604020202020204" pitchFamily="34" charset="0"/>
              <a:buChar char="•"/>
            </a:pPr>
            <a:r>
              <a:rPr lang="fr-CA" b="1" i="0" dirty="0">
                <a:solidFill>
                  <a:srgbClr val="000000"/>
                </a:solidFill>
                <a:effectLst/>
                <a:latin typeface="Arial" panose="020B0604020202020204" pitchFamily="34" charset="0"/>
              </a:rPr>
              <a:t>B</a:t>
            </a:r>
            <a:r>
              <a:rPr lang="fr-CA" b="0" i="0" dirty="0">
                <a:solidFill>
                  <a:srgbClr val="000000"/>
                </a:solidFill>
                <a:effectLst/>
                <a:latin typeface="Arial" panose="020B0604020202020204" pitchFamily="34" charset="0"/>
              </a:rPr>
              <a:t>on Médicament </a:t>
            </a:r>
          </a:p>
          <a:p>
            <a:pPr algn="l">
              <a:buFont typeface="Arial" panose="020B0604020202020204" pitchFamily="34" charset="0"/>
              <a:buChar char="•"/>
            </a:pPr>
            <a:r>
              <a:rPr lang="fr-CA" b="1" i="0" dirty="0">
                <a:solidFill>
                  <a:srgbClr val="000000"/>
                </a:solidFill>
                <a:effectLst/>
                <a:latin typeface="Arial" panose="020B0604020202020204" pitchFamily="34" charset="0"/>
              </a:rPr>
              <a:t>B</a:t>
            </a:r>
            <a:r>
              <a:rPr lang="fr-CA" b="0" i="0" dirty="0">
                <a:solidFill>
                  <a:srgbClr val="000000"/>
                </a:solidFill>
                <a:effectLst/>
                <a:latin typeface="Arial" panose="020B0604020202020204" pitchFamily="34" charset="0"/>
              </a:rPr>
              <a:t>onne Dose</a:t>
            </a:r>
          </a:p>
          <a:p>
            <a:pPr algn="l">
              <a:buFont typeface="Arial" panose="020B0604020202020204" pitchFamily="34" charset="0"/>
              <a:buChar char="•"/>
            </a:pPr>
            <a:r>
              <a:rPr lang="fr-CA" b="1" i="0" dirty="0">
                <a:solidFill>
                  <a:srgbClr val="000000"/>
                </a:solidFill>
                <a:effectLst/>
                <a:latin typeface="Arial" panose="020B0604020202020204" pitchFamily="34" charset="0"/>
              </a:rPr>
              <a:t>B</a:t>
            </a:r>
            <a:r>
              <a:rPr lang="fr-CA" b="0" i="0" dirty="0">
                <a:solidFill>
                  <a:srgbClr val="000000"/>
                </a:solidFill>
                <a:effectLst/>
                <a:latin typeface="Arial" panose="020B0604020202020204" pitchFamily="34" charset="0"/>
              </a:rPr>
              <a:t>onne Voie</a:t>
            </a:r>
          </a:p>
          <a:p>
            <a:pPr algn="l">
              <a:buFont typeface="Arial" panose="020B0604020202020204" pitchFamily="34" charset="0"/>
              <a:buChar char="•"/>
            </a:pPr>
            <a:r>
              <a:rPr lang="fr-CA" b="1" i="0" dirty="0">
                <a:solidFill>
                  <a:srgbClr val="000000"/>
                </a:solidFill>
                <a:effectLst/>
                <a:latin typeface="Arial" panose="020B0604020202020204" pitchFamily="34" charset="0"/>
              </a:rPr>
              <a:t>B</a:t>
            </a:r>
            <a:r>
              <a:rPr lang="fr-CA" b="0" i="0" dirty="0">
                <a:solidFill>
                  <a:srgbClr val="000000"/>
                </a:solidFill>
                <a:effectLst/>
                <a:latin typeface="Arial" panose="020B0604020202020204" pitchFamily="34" charset="0"/>
              </a:rPr>
              <a:t>on Moment</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21</a:t>
            </a:fld>
            <a:endParaRPr lang="fr-CA"/>
          </a:p>
        </p:txBody>
      </p:sp>
    </p:spTree>
    <p:extLst>
      <p:ext uri="{BB962C8B-B14F-4D97-AF65-F5344CB8AC3E}">
        <p14:creationId xmlns:p14="http://schemas.microsoft.com/office/powerpoint/2010/main" val="1108786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22</a:t>
            </a:fld>
            <a:endParaRPr lang="fr-CA"/>
          </a:p>
        </p:txBody>
      </p:sp>
    </p:spTree>
    <p:extLst>
      <p:ext uri="{BB962C8B-B14F-4D97-AF65-F5344CB8AC3E}">
        <p14:creationId xmlns:p14="http://schemas.microsoft.com/office/powerpoint/2010/main" val="350201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Indépendant des lignes de traitement</a:t>
            </a:r>
          </a:p>
          <a:p>
            <a:r>
              <a:rPr lang="fr-CA" dirty="0"/>
              <a:t>Indépendant du lieu de prestation</a:t>
            </a:r>
          </a:p>
          <a:p>
            <a:endParaRPr lang="fr-CA" dirty="0"/>
          </a:p>
          <a:p>
            <a:r>
              <a:rPr lang="fr-CA" dirty="0"/>
              <a:t>1 aire : typiquement ph communautaire</a:t>
            </a:r>
          </a:p>
          <a:p>
            <a:r>
              <a:rPr lang="fr-CA" dirty="0"/>
              <a:t>2 aire :</a:t>
            </a:r>
            <a:r>
              <a:rPr lang="fr-CA" baseline="0" dirty="0"/>
              <a:t> typique PES, GMF CHSLD</a:t>
            </a:r>
          </a:p>
          <a:p>
            <a:r>
              <a:rPr lang="fr-CA" baseline="0" dirty="0"/>
              <a:t>3 aire : typiquement PES oncologie, soins intensifs, équipe spécialisées en psychiatrie…</a:t>
            </a:r>
          </a:p>
          <a:p>
            <a:endParaRPr lang="fr-CA" baseline="0" dirty="0"/>
          </a:p>
          <a:p>
            <a:r>
              <a:rPr lang="fr-CA" baseline="0" dirty="0"/>
              <a:t>Diabète, Diabète débalancé avec infection iv, Hospitalisé aux soins intensifs pour choc septique sur diabète décompensée et infections</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B55B1CF8-51D4-48DD-BA31-52AB1812E313}" type="slidenum">
              <a:rPr lang="fr-CA" smtClean="0"/>
              <a:t>23</a:t>
            </a:fld>
            <a:endParaRPr lang="fr-CA"/>
          </a:p>
        </p:txBody>
      </p:sp>
    </p:spTree>
    <p:extLst>
      <p:ext uri="{BB962C8B-B14F-4D97-AF65-F5344CB8AC3E}">
        <p14:creationId xmlns:p14="http://schemas.microsoft.com/office/powerpoint/2010/main" val="2309724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Je suis désolée, les 2 prochaines </a:t>
            </a:r>
            <a:r>
              <a:rPr lang="fr-CA" dirty="0" err="1"/>
              <a:t>diapositvies</a:t>
            </a:r>
            <a:r>
              <a:rPr lang="fr-CA" dirty="0"/>
              <a:t> sont très chargées.</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24</a:t>
            </a:fld>
            <a:endParaRPr lang="fr-CA"/>
          </a:p>
        </p:txBody>
      </p:sp>
    </p:spTree>
    <p:extLst>
      <p:ext uri="{BB962C8B-B14F-4D97-AF65-F5344CB8AC3E}">
        <p14:creationId xmlns:p14="http://schemas.microsoft.com/office/powerpoint/2010/main" val="3556215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25</a:t>
            </a:fld>
            <a:endParaRPr lang="fr-CA"/>
          </a:p>
        </p:txBody>
      </p:sp>
    </p:spTree>
    <p:extLst>
      <p:ext uri="{BB962C8B-B14F-4D97-AF65-F5344CB8AC3E}">
        <p14:creationId xmlns:p14="http://schemas.microsoft.com/office/powerpoint/2010/main" val="2576700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Actuellement, nombreux projets de résidence sur le sujet.</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26</a:t>
            </a:fld>
            <a:endParaRPr lang="fr-CA"/>
          </a:p>
        </p:txBody>
      </p:sp>
    </p:spTree>
    <p:extLst>
      <p:ext uri="{BB962C8B-B14F-4D97-AF65-F5344CB8AC3E}">
        <p14:creationId xmlns:p14="http://schemas.microsoft.com/office/powerpoint/2010/main" val="1750918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Est-ce que cela vaut le coût6</a:t>
            </a:r>
          </a:p>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27</a:t>
            </a:fld>
            <a:endParaRPr lang="fr-CA"/>
          </a:p>
        </p:txBody>
      </p:sp>
    </p:spTree>
    <p:extLst>
      <p:ext uri="{BB962C8B-B14F-4D97-AF65-F5344CB8AC3E}">
        <p14:creationId xmlns:p14="http://schemas.microsoft.com/office/powerpoint/2010/main" val="1610664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Je reconnaissais certains éléments dans la présentation de Dr. Marchand ce matin. Je pense que nos visions peuvent être complémentaire. J’ai déjà donné des ateliers comme décrit par Dr Marchand d’ailleurs.</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28</a:t>
            </a:fld>
            <a:endParaRPr lang="fr-CA"/>
          </a:p>
        </p:txBody>
      </p:sp>
    </p:spTree>
    <p:extLst>
      <p:ext uri="{BB962C8B-B14F-4D97-AF65-F5344CB8AC3E}">
        <p14:creationId xmlns:p14="http://schemas.microsoft.com/office/powerpoint/2010/main" val="3710041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503E74A1-AE6F-4ED8-88B5-68E7E7F5962A}"/>
              </a:ext>
            </a:extLst>
          </p:cNvPr>
          <p:cNvSpPr>
            <a:spLocks noGrp="1"/>
          </p:cNvSpPr>
          <p:nvPr>
            <p:ph type="body" idx="1"/>
          </p:nvPr>
        </p:nvSpPr>
        <p:spPr/>
        <p:txBody>
          <a:bodyPr/>
          <a:lstStyle/>
          <a:p>
            <a:endParaRPr lang="fr-C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Laurence et Vincent m’ont demandé de discuter des différences France-Québec, mais pour moi ce n’était pas si facile que cela. Donc la première chose que j’ai fait est de prendre rdv avec Patrick Hemery pour essayer de bien comprendre les différences.</a:t>
            </a:r>
          </a:p>
          <a:p>
            <a:endParaRPr lang="fr-CA" dirty="0"/>
          </a:p>
          <a:p>
            <a:r>
              <a:rPr lang="fr-CA" sz="1900" b="1" u="sng" dirty="0">
                <a:latin typeface="Calibri" panose="020F0502020204030204" pitchFamily="34" charset="0"/>
                <a:ea typeface="Calibri" panose="020F0502020204030204" pitchFamily="34" charset="0"/>
              </a:rPr>
              <a:t>la population du Québec, c'est 1,4 fois la population de la région de l’Occitanie 8.5 M versus 6 M, </a:t>
            </a:r>
          </a:p>
          <a:p>
            <a:r>
              <a:rPr lang="fr-CA" b="1" u="sng" dirty="0"/>
              <a:t>69 % vaccinés 2 doses au 1</a:t>
            </a:r>
            <a:r>
              <a:rPr lang="fr-CA" b="1" u="sng" baseline="30000" dirty="0"/>
              <a:t>er</a:t>
            </a:r>
            <a:r>
              <a:rPr lang="fr-CA" b="1" u="sng" dirty="0"/>
              <a:t> septembre au Québec</a:t>
            </a:r>
          </a:p>
          <a:p>
            <a:r>
              <a:rPr lang="fr-CA" b="1" u="sng" dirty="0"/>
              <a:t>66,3 % 2 doses en Occitanie</a:t>
            </a:r>
          </a:p>
          <a:p>
            <a:endParaRPr lang="fr-CA" b="1" u="sng" dirty="0"/>
          </a:p>
          <a:p>
            <a:endParaRPr lang="fr-CA" b="1" u="sng" dirty="0"/>
          </a:p>
          <a:p>
            <a:endParaRPr lang="fr-CA" dirty="0"/>
          </a:p>
          <a:p>
            <a:r>
              <a:rPr lang="fr-CA" dirty="0"/>
              <a:t>Appel à Patrick Hemery APPSQ, ancien professeur </a:t>
            </a:r>
          </a:p>
          <a:p>
            <a:r>
              <a:rPr lang="fr-CA" b="0" i="0" dirty="0">
                <a:solidFill>
                  <a:srgbClr val="5D6771"/>
                </a:solidFill>
                <a:effectLst/>
                <a:latin typeface="Montserrat"/>
              </a:rPr>
              <a:t>Il a tout d’abord été pharmacien hospitalier spécialisé dans un centre de Cancérologie, puis pharmacien coordinateur du 1</a:t>
            </a:r>
            <a:r>
              <a:rPr lang="fr-CA" b="0" i="0" baseline="30000" dirty="0">
                <a:solidFill>
                  <a:srgbClr val="5D6771"/>
                </a:solidFill>
                <a:effectLst/>
                <a:latin typeface="Montserrat"/>
              </a:rPr>
              <a:t>er</a:t>
            </a:r>
            <a:r>
              <a:rPr lang="fr-CA" b="0" i="0" dirty="0">
                <a:solidFill>
                  <a:srgbClr val="5D6771"/>
                </a:solidFill>
                <a:effectLst/>
                <a:latin typeface="Montserrat"/>
              </a:rPr>
              <a:t> groupe d’hospitalisation privée de France avant de prendre un poste de pharmacien hospitalier chef de service dans un important établissement de soins privés du sud de la France. En parallèle il a occupé un poste de Professeur associé à l’université de Montpellier pendant plus de 10 ans avant de venir s’installer au Québec.</a:t>
            </a:r>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a:t>
            </a:fld>
            <a:endParaRPr lang="fr-CA"/>
          </a:p>
        </p:txBody>
      </p:sp>
    </p:spTree>
    <p:extLst>
      <p:ext uri="{BB962C8B-B14F-4D97-AF65-F5344CB8AC3E}">
        <p14:creationId xmlns:p14="http://schemas.microsoft.com/office/powerpoint/2010/main" val="1522152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30</a:t>
            </a:fld>
            <a:endParaRPr lang="fr-CA"/>
          </a:p>
        </p:txBody>
      </p:sp>
    </p:spTree>
    <p:extLst>
      <p:ext uri="{BB962C8B-B14F-4D97-AF65-F5344CB8AC3E}">
        <p14:creationId xmlns:p14="http://schemas.microsoft.com/office/powerpoint/2010/main" val="1564263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31</a:t>
            </a:fld>
            <a:endParaRPr lang="fr-CA"/>
          </a:p>
        </p:txBody>
      </p:sp>
    </p:spTree>
    <p:extLst>
      <p:ext uri="{BB962C8B-B14F-4D97-AF65-F5344CB8AC3E}">
        <p14:creationId xmlns:p14="http://schemas.microsoft.com/office/powerpoint/2010/main" val="3089642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32</a:t>
            </a:fld>
            <a:endParaRPr lang="fr-CA"/>
          </a:p>
        </p:txBody>
      </p:sp>
    </p:spTree>
    <p:extLst>
      <p:ext uri="{BB962C8B-B14F-4D97-AF65-F5344CB8AC3E}">
        <p14:creationId xmlns:p14="http://schemas.microsoft.com/office/powerpoint/2010/main" val="1844148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 venir : Néphrologie, Urgence, Psychiatrie</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33</a:t>
            </a:fld>
            <a:endParaRPr lang="fr-CA"/>
          </a:p>
        </p:txBody>
      </p:sp>
    </p:spTree>
    <p:extLst>
      <p:ext uri="{BB962C8B-B14F-4D97-AF65-F5344CB8AC3E}">
        <p14:creationId xmlns:p14="http://schemas.microsoft.com/office/powerpoint/2010/main" val="2592022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34</a:t>
            </a:fld>
            <a:endParaRPr lang="fr-CA"/>
          </a:p>
        </p:txBody>
      </p:sp>
    </p:spTree>
    <p:extLst>
      <p:ext uri="{BB962C8B-B14F-4D97-AF65-F5344CB8AC3E}">
        <p14:creationId xmlns:p14="http://schemas.microsoft.com/office/powerpoint/2010/main" val="226195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J’ai écouté avec intérêt la présentation de ce matin sur les médicaments cancéreux oraux. Nous tentons également de faire l’enseignement initial des MAVO, mais on a de la difficulté en raison des effectifs.</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35</a:t>
            </a:fld>
            <a:endParaRPr lang="fr-CA"/>
          </a:p>
        </p:txBody>
      </p:sp>
    </p:spTree>
    <p:extLst>
      <p:ext uri="{BB962C8B-B14F-4D97-AF65-F5344CB8AC3E}">
        <p14:creationId xmlns:p14="http://schemas.microsoft.com/office/powerpoint/2010/main" val="824636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0460">
              <a:defRPr/>
            </a:pPr>
            <a:r>
              <a:rPr lang="fr-CA" dirty="0"/>
              <a:t>Démontrer sa valeur ajoutée (et la justifier financièrement)</a:t>
            </a:r>
          </a:p>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36</a:t>
            </a:fld>
            <a:endParaRPr lang="fr-CA"/>
          </a:p>
        </p:txBody>
      </p:sp>
    </p:spTree>
    <p:extLst>
      <p:ext uri="{BB962C8B-B14F-4D97-AF65-F5344CB8AC3E}">
        <p14:creationId xmlns:p14="http://schemas.microsoft.com/office/powerpoint/2010/main" val="570325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Problématique : Manque de médecins dans les centres de longue durée gériatriques</a:t>
            </a:r>
          </a:p>
          <a:p>
            <a:endParaRPr lang="fr-CA" dirty="0"/>
          </a:p>
          <a:p>
            <a:r>
              <a:rPr lang="fr-CA" dirty="0"/>
              <a:t>Solutions proposées : Optimiser l’autonomie du pharmacien et des infirmières</a:t>
            </a:r>
          </a:p>
          <a:p>
            <a:endParaRPr lang="fr-CA" dirty="0"/>
          </a:p>
          <a:p>
            <a:r>
              <a:rPr lang="fr-CA" dirty="0"/>
              <a:t>Solution : Étude PEPS (Nouveau modèle de soins)</a:t>
            </a:r>
          </a:p>
          <a:p>
            <a:endParaRPr lang="fr-CA" dirty="0"/>
          </a:p>
          <a:p>
            <a:r>
              <a:rPr lang="fr-CA" dirty="0"/>
              <a:t>Résultat : Déploiement à l’ensemble du Québec</a:t>
            </a:r>
          </a:p>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37</a:t>
            </a:fld>
            <a:endParaRPr lang="fr-CA"/>
          </a:p>
        </p:txBody>
      </p:sp>
    </p:spTree>
    <p:extLst>
      <p:ext uri="{BB962C8B-B14F-4D97-AF65-F5344CB8AC3E}">
        <p14:creationId xmlns:p14="http://schemas.microsoft.com/office/powerpoint/2010/main" val="2085168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38</a:t>
            </a:fld>
            <a:endParaRPr lang="fr-CA"/>
          </a:p>
        </p:txBody>
      </p:sp>
    </p:spTree>
    <p:extLst>
      <p:ext uri="{BB962C8B-B14F-4D97-AF65-F5344CB8AC3E}">
        <p14:creationId xmlns:p14="http://schemas.microsoft.com/office/powerpoint/2010/main" val="1651334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39</a:t>
            </a:fld>
            <a:endParaRPr lang="fr-CA"/>
          </a:p>
        </p:txBody>
      </p:sp>
    </p:spTree>
    <p:extLst>
      <p:ext uri="{BB962C8B-B14F-4D97-AF65-F5344CB8AC3E}">
        <p14:creationId xmlns:p14="http://schemas.microsoft.com/office/powerpoint/2010/main" val="183160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 résident est pharmacien.</a:t>
            </a:r>
          </a:p>
          <a:p>
            <a:r>
              <a:rPr lang="fr-CA" b="0" i="0" dirty="0">
                <a:solidFill>
                  <a:srgbClr val="2E2E2E"/>
                </a:solidFill>
                <a:effectLst/>
                <a:latin typeface="NexusSerif"/>
              </a:rPr>
              <a:t>Le résident québécois est en surplus de la dotation de pharmaciens en ce qui concerne les services ; il participe toutefois activement aux soins pharmaceutiques. On peut affirmer qu’en l’absence du résident, il n’y a pas de réduction sensible de la couverture de soins pharmaceutiques. Le résident en pharmacie est en sus de la dotation minimale requise d’un département de pharmacie</a:t>
            </a:r>
          </a:p>
          <a:p>
            <a:endParaRPr lang="fr-CA" b="0" i="0" dirty="0">
              <a:solidFill>
                <a:srgbClr val="2E2E2E"/>
              </a:solidFill>
              <a:effectLst/>
              <a:latin typeface="NexusSerif"/>
            </a:endParaRPr>
          </a:p>
          <a:p>
            <a:r>
              <a:rPr lang="fr-CA" b="0" i="0" dirty="0">
                <a:solidFill>
                  <a:srgbClr val="2E2E2E"/>
                </a:solidFill>
                <a:effectLst/>
                <a:latin typeface="NexusSerif"/>
              </a:rPr>
              <a:t>France : L’interne est soumis à des obligations de service à savoir (c.-à-d. neuf demi-journées d’exercice par semaine ; participation au service de gardes et d’astreintes) et est sous la responsabilité du pharmacien auprès duquel il est placé </a:t>
            </a:r>
            <a:r>
              <a:rPr lang="fr-CA" b="0" i="0" u="none" strike="noStrike" dirty="0">
                <a:solidFill>
                  <a:srgbClr val="0C7DBB"/>
                </a:solidFill>
                <a:effectLst/>
                <a:latin typeface="NexusSerif"/>
                <a:hlinkClick r:id="rId3"/>
              </a:rPr>
              <a:t>[14]</a:t>
            </a:r>
            <a:r>
              <a:rPr lang="fr-CA" b="0" i="0" dirty="0">
                <a:solidFill>
                  <a:srgbClr val="2E2E2E"/>
                </a:solidFill>
                <a:effectLst/>
                <a:latin typeface="NexusSerif"/>
              </a:rPr>
              <a:t>. L’interne en pharmacie est intégré à la routine quotidienne du département.</a:t>
            </a:r>
          </a:p>
          <a:p>
            <a:endParaRPr lang="fr-CA" b="0" i="0" dirty="0">
              <a:solidFill>
                <a:srgbClr val="2E2E2E"/>
              </a:solidFill>
              <a:effectLst/>
              <a:latin typeface="NexusSerif"/>
            </a:endParaRPr>
          </a:p>
          <a:p>
            <a:r>
              <a:rPr lang="fr-CA" b="0" i="0" dirty="0">
                <a:solidFill>
                  <a:srgbClr val="2E2E2E"/>
                </a:solidFill>
                <a:effectLst/>
                <a:latin typeface="NexusSerif"/>
              </a:rPr>
              <a:t>Enfin, il convient de noter que l’interne français qui complète son internat en pharmacie hospitalière peut accéder à un poste d’assistant pharmacien durant une période pouvant aller jusqu’à six ans avant de pouvoir postuler un emploi de pharmacien hospitalier. Au Québec, le résident en pharmacie québécois peut accéder à un poste de pharmacien dès sa diplomation et il a accès à la même échelle salariale applicable à tous les pharmaciens ; l’échelle salariale applicable à ces résidents comporte six échelons d’une année chacun.</a:t>
            </a:r>
          </a:p>
          <a:p>
            <a:endParaRPr lang="fr-CA" b="0" i="0" dirty="0">
              <a:solidFill>
                <a:srgbClr val="2E2E2E"/>
              </a:solidFill>
              <a:effectLst/>
              <a:latin typeface="NexusSerif"/>
            </a:endParaRPr>
          </a:p>
          <a:p>
            <a:r>
              <a:rPr lang="fr-CA" b="0" i="0" dirty="0">
                <a:solidFill>
                  <a:srgbClr val="2E2E2E"/>
                </a:solidFill>
                <a:effectLst/>
                <a:latin typeface="NexusSerif"/>
              </a:rPr>
              <a:t>Bien que les modalités de validation de l’internat et de la résidence en pharmacie hospitalière semblent similaires (c.-à-d. validation des acquis théoriques puis pratiques), le mémoire scientifique est un travail individuel en France, tandis que le mémoire québécois repose sur un projet de recherche réalisé en groupe de deux à quatre résidents.</a:t>
            </a:r>
          </a:p>
          <a:p>
            <a:endParaRPr lang="fr-CA" b="0" i="0" dirty="0">
              <a:solidFill>
                <a:srgbClr val="2E2E2E"/>
              </a:solidFill>
              <a:effectLst/>
              <a:latin typeface="NexusSerif"/>
            </a:endParaRPr>
          </a:p>
          <a:p>
            <a:r>
              <a:rPr lang="fr-CA" b="0" i="0" dirty="0">
                <a:solidFill>
                  <a:srgbClr val="2E2E2E"/>
                </a:solidFill>
                <a:effectLst/>
                <a:latin typeface="NexusSerif"/>
              </a:rPr>
              <a:t>EST-CE QUE LA SPÉCIALISATION EST RECONNUE AU QUÉBEC = NON </a:t>
            </a:r>
          </a:p>
          <a:p>
            <a:r>
              <a:rPr lang="fr-CA" dirty="0"/>
              <a:t>Pas de spécialisation en soins pharmaceutiques au Québec</a:t>
            </a:r>
          </a:p>
          <a:p>
            <a:r>
              <a:rPr lang="fr-CA" dirty="0"/>
              <a:t>Environ 6 % des pharmaciens d’établissements détiennent le titre américain de spécialiste selon le </a:t>
            </a:r>
            <a:r>
              <a:rPr lang="fr-CA" i="1" dirty="0" err="1"/>
              <a:t>Board</a:t>
            </a:r>
            <a:r>
              <a:rPr lang="fr-CA" i="1" dirty="0"/>
              <a:t> Pharmaceutical </a:t>
            </a:r>
            <a:r>
              <a:rPr lang="fr-CA" i="1" dirty="0" err="1"/>
              <a:t>Specialities</a:t>
            </a:r>
            <a:endParaRPr lang="fr-CA" i="1" dirty="0"/>
          </a:p>
          <a:p>
            <a:endParaRPr lang="fr-CA" b="0" i="0" dirty="0">
              <a:solidFill>
                <a:srgbClr val="2E2E2E"/>
              </a:solidFill>
              <a:effectLst/>
              <a:latin typeface="NexusSerif"/>
            </a:endParaRPr>
          </a:p>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a:t>
            </a:fld>
            <a:endParaRPr lang="fr-CA"/>
          </a:p>
        </p:txBody>
      </p:sp>
    </p:spTree>
    <p:extLst>
      <p:ext uri="{BB962C8B-B14F-4D97-AF65-F5344CB8AC3E}">
        <p14:creationId xmlns:p14="http://schemas.microsoft.com/office/powerpoint/2010/main" val="2581910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Regardez comme on va avoir du plaisir dans l’avenir! </a:t>
            </a:r>
          </a:p>
          <a:p>
            <a:r>
              <a:rPr lang="fr-CA" dirty="0"/>
              <a:t>Oui, il va y avoir des vagues et défis, mais on va pousser notre pratique plus loin et plus haut!</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40</a:t>
            </a:fld>
            <a:endParaRPr lang="fr-CA"/>
          </a:p>
        </p:txBody>
      </p:sp>
    </p:spTree>
    <p:extLst>
      <p:ext uri="{BB962C8B-B14F-4D97-AF65-F5344CB8AC3E}">
        <p14:creationId xmlns:p14="http://schemas.microsoft.com/office/powerpoint/2010/main" val="1675794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4F12B681-8949-8D41-AB27-C50C51EFF06A}" type="slidenum">
              <a:rPr lang="en-US" altLang="x-none"/>
              <a:pPr/>
              <a:t>41</a:t>
            </a:fld>
            <a:endParaRPr lang="en-US" altLang="x-none"/>
          </a:p>
        </p:txBody>
      </p:sp>
      <p:sp>
        <p:nvSpPr>
          <p:cNvPr id="11265" name="Text Box 1"/>
          <p:cNvSpPr txBox="1">
            <a:spLocks noGrp="1" noRot="1" noChangeAspect="1" noChangeArrowheads="1"/>
          </p:cNvSpPr>
          <p:nvPr>
            <p:ph type="sldImg"/>
          </p:nvPr>
        </p:nvSpPr>
        <p:spPr bwMode="auto">
          <a:xfrm>
            <a:off x="2665413" y="885825"/>
            <a:ext cx="4241800" cy="23876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266" name="Text Box 2"/>
          <p:cNvSpPr txBox="1">
            <a:spLocks noGrp="1" noChangeArrowheads="1"/>
          </p:cNvSpPr>
          <p:nvPr>
            <p:ph type="body" idx="1"/>
          </p:nvPr>
        </p:nvSpPr>
        <p:spPr bwMode="auto">
          <a:xfrm>
            <a:off x="958089" y="3410427"/>
            <a:ext cx="7655833" cy="27854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x-none" dirty="0">
                <a:cs typeface="Calibri"/>
              </a:rPr>
              <a:t>Beaucoup de </a:t>
            </a:r>
            <a:r>
              <a:rPr lang="en-US" altLang="x-none" dirty="0" err="1">
                <a:cs typeface="Calibri"/>
              </a:rPr>
              <a:t>changements</a:t>
            </a:r>
            <a:r>
              <a:rPr lang="en-US" altLang="x-none" dirty="0">
                <a:cs typeface="Calibri"/>
              </a:rPr>
              <a:t> </a:t>
            </a:r>
            <a:r>
              <a:rPr lang="en-US" altLang="x-none" dirty="0" err="1">
                <a:cs typeface="Calibri"/>
              </a:rPr>
              <a:t>depuis</a:t>
            </a:r>
            <a:r>
              <a:rPr lang="en-US" altLang="x-none" dirty="0">
                <a:cs typeface="Calibri"/>
              </a:rPr>
              <a:t> 20 </a:t>
            </a:r>
            <a:r>
              <a:rPr lang="en-US" altLang="x-none" dirty="0" err="1">
                <a:cs typeface="Calibri"/>
              </a:rPr>
              <a:t>ans</a:t>
            </a:r>
            <a:endParaRPr lang="en-US" altLang="x-none" dirty="0">
              <a:cs typeface="Calibri"/>
            </a:endParaRPr>
          </a:p>
          <a:p>
            <a:endParaRPr lang="en-US" altLang="x-none" dirty="0">
              <a:cs typeface="Calibri"/>
            </a:endParaRPr>
          </a:p>
          <a:p>
            <a:endParaRPr lang="en-US" altLang="x-none" dirty="0"/>
          </a:p>
        </p:txBody>
      </p:sp>
    </p:spTree>
    <p:extLst>
      <p:ext uri="{BB962C8B-B14F-4D97-AF65-F5344CB8AC3E}">
        <p14:creationId xmlns:p14="http://schemas.microsoft.com/office/powerpoint/2010/main" val="1307858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Prescrire des tests : Y compris les ECG en présence d’une interaction qui jouerait sur l’intervalle QT (en autant que le </a:t>
            </a:r>
            <a:r>
              <a:rPr lang="fr-CA" dirty="0" err="1"/>
              <a:t>phm</a:t>
            </a:r>
            <a:r>
              <a:rPr lang="fr-CA" dirty="0"/>
              <a:t> sache interpréter cet ECG)</a:t>
            </a:r>
          </a:p>
          <a:p>
            <a:r>
              <a:rPr lang="fr-CA" dirty="0"/>
              <a:t>Conditions mineures : Candidose orale, </a:t>
            </a:r>
            <a:r>
              <a:rPr lang="fr-CA" dirty="0" err="1"/>
              <a:t>dysménorhée</a:t>
            </a:r>
            <a:r>
              <a:rPr lang="fr-CA" dirty="0"/>
              <a:t> primaire</a:t>
            </a:r>
          </a:p>
          <a:p>
            <a:r>
              <a:rPr lang="fr-CA" dirty="0"/>
              <a:t>Problèmes de santé  : prescrire et administrer la vaccination, Prescrire la prophylaxie post-exposition au VIH</a:t>
            </a:r>
          </a:p>
          <a:p>
            <a:endParaRPr lang="fr-CA" dirty="0"/>
          </a:p>
          <a:p>
            <a:r>
              <a:rPr lang="fr-CA" dirty="0"/>
              <a:t>Prolonger une ordonnance : exemple résolution des divergences associées au BCM ajout gouttes ophtalmiques ou en officine renouvellement d’ordonnance</a:t>
            </a:r>
          </a:p>
          <a:p>
            <a:endParaRPr lang="fr-CA" dirty="0"/>
          </a:p>
          <a:p>
            <a:r>
              <a:rPr lang="fr-CA" dirty="0"/>
              <a:t>Administrer : pour démontrer, pour vacciner, en situation d’urgence</a:t>
            </a:r>
          </a:p>
          <a:p>
            <a:r>
              <a:rPr lang="fr-CA" dirty="0"/>
              <a:t>Conditions mineures</a:t>
            </a:r>
          </a:p>
          <a:p>
            <a:r>
              <a:rPr lang="fr-CA" dirty="0"/>
              <a:t>2 ans • Candidose orale • Dysménorrhée primaire • Hémorroïdes 5 ans • Acné mineur sans nodule ni pustule • Aphtes buccaux • Candidose cutanée • Candidose orale secondaire à l’utilisation d’inhalateurs de corticostéroïdes • Conjonctivite allergique • Dermatite </a:t>
            </a:r>
            <a:r>
              <a:rPr lang="fr-CA" dirty="0" err="1"/>
              <a:t>atopique</a:t>
            </a:r>
            <a:r>
              <a:rPr lang="fr-CA" dirty="0"/>
              <a:t> nécessitant l’utilisation de corticostéroïdes n’excédant pas une puissance modérée • Érythème fessier • Herpès labial • Infection urinaire chez la femme lorsque cette condition a fait l’objet d’au plus 1 traitement au cours des 6 derniers mois et d’au plus 2 traitements au cours des 12 derniers mois • Rhinite allergique • Vaginite à levure</a:t>
            </a:r>
          </a:p>
          <a:p>
            <a:endParaRPr lang="fr-CA" dirty="0"/>
          </a:p>
          <a:p>
            <a:r>
              <a:rPr lang="fr-CA" dirty="0"/>
              <a:t>Pb santé courants </a:t>
            </a:r>
          </a:p>
          <a:p>
            <a:r>
              <a:rPr lang="fr-CA" dirty="0"/>
              <a:t>Pour quelles situations? Pratique préventive de santé • Cessation tabagique • Vaccination • Traitement de la gonorrhée et de la chlamydia d’une personne visée par un programme du ministère de la Santé et des Services sociaux pour le traitement accéléré des partenaires (TAP) Santé de la femme et de l’enfant • Contraception orale d’urgence • Contraception hormonale pour une durée initiale n’excédant pas 6 mois • Supplémentation vitaminique en périnatalité Santé-voyage • Prophylaxie du mal aigu des montagnes, excluant la prescription de la dexaméthasone ou du </a:t>
            </a:r>
            <a:r>
              <a:rPr lang="fr-CA" dirty="0" err="1"/>
              <a:t>sildénafl</a:t>
            </a:r>
            <a:r>
              <a:rPr lang="fr-CA" dirty="0"/>
              <a:t> • Prophylaxie du paludisme • Traitement de la diarrhée du voyageur (fourniture d’une thérapie pour </a:t>
            </a:r>
            <a:r>
              <a:rPr lang="fr-CA" dirty="0" err="1"/>
              <a:t>autotraitement</a:t>
            </a:r>
            <a:r>
              <a:rPr lang="fr-CA" dirty="0"/>
              <a:t> par le patient durant son voyage) Prophylaxie médicamenteuse liée à des conditions </a:t>
            </a:r>
            <a:r>
              <a:rPr lang="fr-CA" dirty="0" err="1"/>
              <a:t>spécifques</a:t>
            </a:r>
            <a:r>
              <a:rPr lang="fr-CA" dirty="0"/>
              <a:t> • Prophylaxie antivirale chez les personnes à risque de développer des complications liées à l’</a:t>
            </a:r>
            <a:r>
              <a:rPr lang="fr-CA" dirty="0" err="1"/>
              <a:t>infuenza</a:t>
            </a:r>
            <a:r>
              <a:rPr lang="fr-CA" dirty="0"/>
              <a:t> • Prophylaxie antibiotique chez les porteurs de valve • Prophylaxie antibiotique chez les personnes exposées à une piqûre de tique (maladie de Lyme) • Prophylaxie </a:t>
            </a:r>
            <a:r>
              <a:rPr lang="fr-CA" dirty="0" err="1"/>
              <a:t>cytoprotectrice</a:t>
            </a:r>
            <a:r>
              <a:rPr lang="fr-CA" dirty="0"/>
              <a:t> chez les patients à risque • Prophylaxie </a:t>
            </a:r>
            <a:r>
              <a:rPr lang="fr-CA" dirty="0" err="1"/>
              <a:t>postexposition</a:t>
            </a:r>
            <a:r>
              <a:rPr lang="fr-CA" dirty="0"/>
              <a:t> (PPE) accidentelle au VIH Gestion des nausées et vomissements • Prévention des nausées et vomissements • Traitement des nausées et vomissements légers ou modérés Autres situations • Traitement de la dermatite de contact allergique nécessitant une corticothérapie topique de puissance légère à modérée • Traitement de la dyspepsie et du </a:t>
            </a:r>
            <a:r>
              <a:rPr lang="fr-CA" dirty="0" err="1"/>
              <a:t>refux</a:t>
            </a:r>
            <a:r>
              <a:rPr lang="fr-CA" dirty="0"/>
              <a:t> gastro-œsophagien d’une durée maximale de 4 semaines consécutives ou de 6 semaines cumulatives par période d’un an • Situation d’urgence nécessitant l’administration d’agonistes bêta-adrénergiques</a:t>
            </a:r>
          </a:p>
          <a:p>
            <a:endParaRPr lang="fr-CA" dirty="0"/>
          </a:p>
          <a:p>
            <a:r>
              <a:rPr lang="fr-CA" dirty="0"/>
              <a:t>Administrer : • Pour démontrer l’usage approprié au patient. • Pour vacciner une personne. • Pour traiter une situation urgente.</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42</a:t>
            </a:fld>
            <a:endParaRPr lang="fr-CA"/>
          </a:p>
        </p:txBody>
      </p:sp>
    </p:spTree>
    <p:extLst>
      <p:ext uri="{BB962C8B-B14F-4D97-AF65-F5344CB8AC3E}">
        <p14:creationId xmlns:p14="http://schemas.microsoft.com/office/powerpoint/2010/main" val="344682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Amandine Cambon a parlé de l’IC ce matin – rôle du </a:t>
            </a:r>
            <a:r>
              <a:rPr lang="fr-CA" dirty="0" err="1"/>
              <a:t>phm</a:t>
            </a:r>
            <a:r>
              <a:rPr lang="fr-CA" dirty="0"/>
              <a:t> très bien démontré – on verra des stéthoscopes sous peu</a:t>
            </a:r>
          </a:p>
          <a:p>
            <a:r>
              <a:rPr lang="fr-CA" dirty="0"/>
              <a:t>Trait pharmacien épisode sur le PL31	</a:t>
            </a:r>
          </a:p>
          <a:p>
            <a:r>
              <a:rPr lang="fr-CA" dirty="0"/>
              <a:t>Mise en place d’une communauté de pratique pour l’application des ententes de PA et pour assurer le déploiement des activités du Pl31</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43</a:t>
            </a:fld>
            <a:endParaRPr lang="fr-CA"/>
          </a:p>
        </p:txBody>
      </p:sp>
    </p:spTree>
    <p:extLst>
      <p:ext uri="{BB962C8B-B14F-4D97-AF65-F5344CB8AC3E}">
        <p14:creationId xmlns:p14="http://schemas.microsoft.com/office/powerpoint/2010/main" val="1160452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Donner un exemple. </a:t>
            </a:r>
          </a:p>
          <a:p>
            <a:r>
              <a:rPr lang="fr-CA" dirty="0"/>
              <a:t>C’est un projet de résidence. Les résultats sont concluants – si tout va bien devrait permettre d’ajouter un pharmacien sur l’unité de soins.</a:t>
            </a:r>
          </a:p>
          <a:p>
            <a:r>
              <a:rPr lang="fr-CA" dirty="0"/>
              <a:t>Si va encore mieux, pourrait permettre de déployer l’entente à d’autres établissements de santé.</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44</a:t>
            </a:fld>
            <a:endParaRPr lang="fr-CA"/>
          </a:p>
        </p:txBody>
      </p:sp>
    </p:spTree>
    <p:extLst>
      <p:ext uri="{BB962C8B-B14F-4D97-AF65-F5344CB8AC3E}">
        <p14:creationId xmlns:p14="http://schemas.microsoft.com/office/powerpoint/2010/main" val="3984988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6336" indent="-176336">
              <a:buFontTx/>
              <a:buChar char="-"/>
            </a:pPr>
            <a:r>
              <a:rPr lang="fr-CA" dirty="0"/>
              <a:t>Mise en place d’une communauté de pratique</a:t>
            </a:r>
          </a:p>
          <a:p>
            <a:pPr marL="176336" indent="-176336">
              <a:buFontTx/>
              <a:buChar char="-"/>
            </a:pPr>
            <a:r>
              <a:rPr lang="fr-CA" dirty="0"/>
              <a:t>Congrès = échanges</a:t>
            </a:r>
          </a:p>
          <a:p>
            <a:pPr marL="176336" indent="-176336">
              <a:buFontTx/>
              <a:buChar char="-"/>
            </a:pPr>
            <a:r>
              <a:rPr lang="fr-CA" dirty="0"/>
              <a:t>Trait </a:t>
            </a:r>
            <a:r>
              <a:rPr lang="fr-CA"/>
              <a:t>pharmacien épisodes sur le PL 31</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45</a:t>
            </a:fld>
            <a:endParaRPr lang="fr-CA"/>
          </a:p>
        </p:txBody>
      </p:sp>
    </p:spTree>
    <p:extLst>
      <p:ext uri="{BB962C8B-B14F-4D97-AF65-F5344CB8AC3E}">
        <p14:creationId xmlns:p14="http://schemas.microsoft.com/office/powerpoint/2010/main" val="4133703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Merci pour votre temps, merci de m’avoir invité à présenter à votre congrès, merci pour votre grande hospitalité et pour votre délicieuse cuisine française!</a:t>
            </a:r>
          </a:p>
          <a:p>
            <a:endParaRPr lang="fr-CA" dirty="0"/>
          </a:p>
          <a:p>
            <a:r>
              <a:rPr lang="fr-CA" dirty="0"/>
              <a:t>Je vous invite à découvrir notre </a:t>
            </a:r>
            <a:r>
              <a:rPr lang="fr-CA" dirty="0" err="1"/>
              <a:t>balado</a:t>
            </a:r>
            <a:r>
              <a:rPr lang="fr-CA" dirty="0"/>
              <a:t> de pharmacie clinique si se nomme Trait pharmacien.</a:t>
            </a:r>
          </a:p>
          <a:p>
            <a:r>
              <a:rPr lang="fr-CA" dirty="0"/>
              <a:t> </a:t>
            </a:r>
          </a:p>
          <a:p>
            <a:r>
              <a:rPr lang="fr-CA" dirty="0"/>
              <a:t>N’hésitez pas à me contacter sur </a:t>
            </a:r>
            <a:r>
              <a:rPr lang="fr-CA" dirty="0" err="1"/>
              <a:t>Linkin</a:t>
            </a:r>
            <a:r>
              <a:rPr lang="fr-CA" dirty="0"/>
              <a:t> ou par courriel</a:t>
            </a:r>
          </a:p>
        </p:txBody>
      </p:sp>
      <p:sp>
        <p:nvSpPr>
          <p:cNvPr id="4" name="Espace réservé du numéro de diapositive 3"/>
          <p:cNvSpPr>
            <a:spLocks noGrp="1"/>
          </p:cNvSpPr>
          <p:nvPr>
            <p:ph type="sldNum" sz="quarter" idx="5"/>
          </p:nvPr>
        </p:nvSpPr>
        <p:spPr/>
        <p:txBody>
          <a:bodyPr/>
          <a:lstStyle/>
          <a:p>
            <a:fld id="{DC524FA8-C9DD-1141-8848-61FB212A7217}" type="slidenum">
              <a:rPr lang="fr-FR" smtClean="0"/>
              <a:t>46</a:t>
            </a:fld>
            <a:endParaRPr lang="fr-FR"/>
          </a:p>
        </p:txBody>
      </p:sp>
    </p:spTree>
    <p:extLst>
      <p:ext uri="{BB962C8B-B14F-4D97-AF65-F5344CB8AC3E}">
        <p14:creationId xmlns:p14="http://schemas.microsoft.com/office/powerpoint/2010/main" val="3516475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13 indicateurs dans le projet pilote</a:t>
            </a:r>
          </a:p>
        </p:txBody>
      </p:sp>
      <p:sp>
        <p:nvSpPr>
          <p:cNvPr id="4" name="Espace réservé du numéro de diapositive 3"/>
          <p:cNvSpPr>
            <a:spLocks noGrp="1"/>
          </p:cNvSpPr>
          <p:nvPr>
            <p:ph type="sldNum" sz="quarter" idx="10"/>
          </p:nvPr>
        </p:nvSpPr>
        <p:spPr/>
        <p:txBody>
          <a:bodyPr/>
          <a:lstStyle/>
          <a:p>
            <a:pPr defTabSz="940460">
              <a:defRPr/>
            </a:pPr>
            <a:fld id="{B55B1CF8-51D4-48DD-BA31-52AB1812E313}" type="slidenum">
              <a:rPr lang="fr-CA">
                <a:solidFill>
                  <a:prstClr val="black"/>
                </a:solidFill>
                <a:latin typeface="Calibri" panose="020F0502020204030204"/>
              </a:rPr>
              <a:pPr defTabSz="940460">
                <a:defRPr/>
              </a:pPr>
              <a:t>47</a:t>
            </a:fld>
            <a:endParaRPr lang="fr-CA">
              <a:solidFill>
                <a:prstClr val="black"/>
              </a:solidFill>
              <a:latin typeface="Calibri" panose="020F0502020204030204"/>
            </a:endParaRPr>
          </a:p>
        </p:txBody>
      </p:sp>
    </p:spTree>
    <p:extLst>
      <p:ext uri="{BB962C8B-B14F-4D97-AF65-F5344CB8AC3E}">
        <p14:creationId xmlns:p14="http://schemas.microsoft.com/office/powerpoint/2010/main" val="1392826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48</a:t>
            </a:fld>
            <a:endParaRPr lang="fr-CA"/>
          </a:p>
        </p:txBody>
      </p:sp>
    </p:spTree>
    <p:extLst>
      <p:ext uri="{BB962C8B-B14F-4D97-AF65-F5344CB8AC3E}">
        <p14:creationId xmlns:p14="http://schemas.microsoft.com/office/powerpoint/2010/main" val="2018822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49</a:t>
            </a:fld>
            <a:endParaRPr lang="fr-CA"/>
          </a:p>
        </p:txBody>
      </p:sp>
    </p:spTree>
    <p:extLst>
      <p:ext uri="{BB962C8B-B14F-4D97-AF65-F5344CB8AC3E}">
        <p14:creationId xmlns:p14="http://schemas.microsoft.com/office/powerpoint/2010/main" val="256347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2E2E2E"/>
                </a:solidFill>
                <a:effectLst/>
                <a:latin typeface="NexusSerif"/>
              </a:rPr>
              <a:t>EST-CE QUE LA SPÉCIALISATION EST RECONNUE AU QUÉBEC = NON </a:t>
            </a:r>
          </a:p>
          <a:p>
            <a:r>
              <a:rPr lang="fr-CA" dirty="0"/>
              <a:t>Pas de spécialisation en soins pharmaceutiques au Québec</a:t>
            </a:r>
          </a:p>
          <a:p>
            <a:r>
              <a:rPr lang="fr-CA" dirty="0"/>
              <a:t>Environ 6 % des pharmaciens d’établissement détiennent le titre américain de spécialiste selon le </a:t>
            </a:r>
            <a:r>
              <a:rPr lang="fr-CA" i="1" dirty="0" err="1"/>
              <a:t>Board</a:t>
            </a:r>
            <a:r>
              <a:rPr lang="fr-CA" i="1" dirty="0"/>
              <a:t> Pharmaceutical </a:t>
            </a:r>
            <a:r>
              <a:rPr lang="fr-CA" i="1" dirty="0" err="1"/>
              <a:t>Specialities</a:t>
            </a:r>
            <a:endParaRPr lang="fr-CA" i="1" dirty="0"/>
          </a:p>
          <a:p>
            <a:endParaRPr lang="fr-CA" i="1" dirty="0"/>
          </a:p>
          <a:p>
            <a:r>
              <a:rPr lang="fr-CA" i="1" dirty="0"/>
              <a:t>Différence sur les vacances! 9 semaines vs 4 semaines </a:t>
            </a:r>
            <a:r>
              <a:rPr lang="fr-CA" i="1" dirty="0">
                <a:sym typeface="Wingdings" panose="05000000000000000000" pitchFamily="2" charset="2"/>
              </a:rPr>
              <a:t></a:t>
            </a:r>
            <a:endParaRPr lang="fr-CA" i="1" dirty="0"/>
          </a:p>
          <a:p>
            <a:endParaRPr lang="fr-CA" b="0" i="0" dirty="0">
              <a:solidFill>
                <a:srgbClr val="2E2E2E"/>
              </a:solidFill>
              <a:effectLst/>
              <a:latin typeface="NexusSerif"/>
            </a:endParaRPr>
          </a:p>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5</a:t>
            </a:fld>
            <a:endParaRPr lang="fr-CA"/>
          </a:p>
        </p:txBody>
      </p:sp>
    </p:spTree>
    <p:extLst>
      <p:ext uri="{BB962C8B-B14F-4D97-AF65-F5344CB8AC3E}">
        <p14:creationId xmlns:p14="http://schemas.microsoft.com/office/powerpoint/2010/main" val="2972187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defTabSz="940460">
              <a:defRPr/>
            </a:pPr>
            <a:fld id="{B55B1CF8-51D4-48DD-BA31-52AB1812E313}" type="slidenum">
              <a:rPr lang="fr-CA">
                <a:solidFill>
                  <a:prstClr val="black"/>
                </a:solidFill>
                <a:latin typeface="Calibri" panose="020F0502020204030204"/>
              </a:rPr>
              <a:pPr defTabSz="940460">
                <a:defRPr/>
              </a:pPr>
              <a:t>50</a:t>
            </a:fld>
            <a:endParaRPr lang="fr-CA">
              <a:solidFill>
                <a:prstClr val="black"/>
              </a:solidFill>
              <a:latin typeface="Calibri" panose="020F0502020204030204"/>
            </a:endParaRPr>
          </a:p>
        </p:txBody>
      </p:sp>
    </p:spTree>
    <p:extLst>
      <p:ext uri="{BB962C8B-B14F-4D97-AF65-F5344CB8AC3E}">
        <p14:creationId xmlns:p14="http://schemas.microsoft.com/office/powerpoint/2010/main" val="34768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70230" lvl="1"/>
            <a:r>
              <a:rPr lang="fr-CA" dirty="0" err="1"/>
              <a:t>Clinical</a:t>
            </a:r>
            <a:r>
              <a:rPr lang="fr-CA" dirty="0"/>
              <a:t> </a:t>
            </a:r>
            <a:r>
              <a:rPr lang="fr-CA" dirty="0" err="1"/>
              <a:t>pharmacy</a:t>
            </a:r>
            <a:r>
              <a:rPr lang="fr-CA" dirty="0"/>
              <a:t> </a:t>
            </a:r>
            <a:r>
              <a:rPr lang="en-US" dirty="0"/>
              <a:t>: concept or philosophy emphasizing the safe and appropriate use of drugs in patients. </a:t>
            </a:r>
          </a:p>
          <a:p>
            <a:pPr marL="470230" lvl="1"/>
            <a:r>
              <a:rPr lang="en-US" dirty="0"/>
              <a:t>emphasis of drugs on the patient not on the product. It is achieved only by interacting responsibly for drugs with all the health disciplines who are in any way concerned with drugs”. (</a:t>
            </a:r>
            <a:r>
              <a:rPr lang="en-US" dirty="0" err="1"/>
              <a:t>P.Parker</a:t>
            </a:r>
            <a:r>
              <a:rPr lang="en-US" dirty="0"/>
              <a:t>)</a:t>
            </a:r>
            <a:endParaRPr lang="fr-CA" dirty="0"/>
          </a:p>
          <a:p>
            <a:pPr defTabSz="940460">
              <a:defRPr/>
            </a:pPr>
            <a:r>
              <a:rPr lang="fr-CA" dirty="0"/>
              <a:t>Emphase sur l’utilisation sécuritaire et appropriée des médicaments chez les patients (</a:t>
            </a:r>
            <a:r>
              <a:rPr lang="fr-CA" dirty="0" err="1"/>
              <a:t>emphasis</a:t>
            </a:r>
            <a:r>
              <a:rPr lang="fr-CA" dirty="0"/>
              <a:t> of </a:t>
            </a:r>
            <a:r>
              <a:rPr lang="fr-CA" dirty="0" err="1"/>
              <a:t>drugs</a:t>
            </a:r>
            <a:r>
              <a:rPr lang="fr-CA" dirty="0"/>
              <a:t> on the patient not the </a:t>
            </a:r>
            <a:r>
              <a:rPr lang="fr-CA" dirty="0" err="1"/>
              <a:t>product</a:t>
            </a:r>
            <a:r>
              <a:rPr lang="fr-CA" dirty="0"/>
              <a:t>)</a:t>
            </a:r>
          </a:p>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6</a:t>
            </a:fld>
            <a:endParaRPr lang="fr-CA"/>
          </a:p>
        </p:txBody>
      </p:sp>
    </p:spTree>
    <p:extLst>
      <p:ext uri="{BB962C8B-B14F-4D97-AF65-F5344CB8AC3E}">
        <p14:creationId xmlns:p14="http://schemas.microsoft.com/office/powerpoint/2010/main" val="220624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70230" lvl="1"/>
            <a:r>
              <a:rPr lang="fr-CA" dirty="0" err="1"/>
              <a:t>Clinical</a:t>
            </a:r>
            <a:r>
              <a:rPr lang="fr-CA" dirty="0"/>
              <a:t> </a:t>
            </a:r>
            <a:r>
              <a:rPr lang="fr-CA" dirty="0" err="1"/>
              <a:t>pharmacy</a:t>
            </a:r>
            <a:r>
              <a:rPr lang="fr-CA" dirty="0"/>
              <a:t> </a:t>
            </a:r>
            <a:r>
              <a:rPr lang="en-US" dirty="0"/>
              <a:t>: concept or philosophy emphasizing the safe and appropriate use of drugs in patients. </a:t>
            </a:r>
          </a:p>
          <a:p>
            <a:pPr marL="470230" lvl="1"/>
            <a:r>
              <a:rPr lang="en-US" dirty="0"/>
              <a:t>emphasis of drugs on the patient not on the product. It is achieved only by interacting responsibly for drugs with all the health disciplines who are in any way concerned with drugs”. (</a:t>
            </a:r>
            <a:r>
              <a:rPr lang="en-US" dirty="0" err="1"/>
              <a:t>P.Parker</a:t>
            </a:r>
            <a:r>
              <a:rPr lang="en-US" dirty="0"/>
              <a:t>)</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7</a:t>
            </a:fld>
            <a:endParaRPr lang="fr-CA"/>
          </a:p>
        </p:txBody>
      </p:sp>
    </p:spTree>
    <p:extLst>
      <p:ext uri="{BB962C8B-B14F-4D97-AF65-F5344CB8AC3E}">
        <p14:creationId xmlns:p14="http://schemas.microsoft.com/office/powerpoint/2010/main" val="414140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8</a:t>
            </a:fld>
            <a:endParaRPr lang="fr-CA"/>
          </a:p>
        </p:txBody>
      </p:sp>
    </p:spTree>
    <p:extLst>
      <p:ext uri="{BB962C8B-B14F-4D97-AF65-F5344CB8AC3E}">
        <p14:creationId xmlns:p14="http://schemas.microsoft.com/office/powerpoint/2010/main" val="4285460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Formation générale est le Pharm. D.</a:t>
            </a:r>
          </a:p>
          <a:p>
            <a:r>
              <a:rPr lang="fr-CA" dirty="0"/>
              <a:t>41 semaines et cela ne compte pas la Maîtrise en pharmacothérapie qui a environ 1 an de stages</a:t>
            </a:r>
          </a:p>
        </p:txBody>
      </p:sp>
      <p:sp>
        <p:nvSpPr>
          <p:cNvPr id="4" name="Espace réservé du numéro de diapositive 3"/>
          <p:cNvSpPr>
            <a:spLocks noGrp="1"/>
          </p:cNvSpPr>
          <p:nvPr>
            <p:ph type="sldNum" sz="quarter" idx="5"/>
          </p:nvPr>
        </p:nvSpPr>
        <p:spPr/>
        <p:txBody>
          <a:bodyPr/>
          <a:lstStyle/>
          <a:p>
            <a:fld id="{62337A3F-20EC-44A6-86B1-7BE91C45EA8F}" type="slidenum">
              <a:rPr lang="fr-CA" smtClean="0"/>
              <a:t>9</a:t>
            </a:fld>
            <a:endParaRPr lang="fr-CA"/>
          </a:p>
        </p:txBody>
      </p:sp>
    </p:spTree>
    <p:extLst>
      <p:ext uri="{BB962C8B-B14F-4D97-AF65-F5344CB8AC3E}">
        <p14:creationId xmlns:p14="http://schemas.microsoft.com/office/powerpoint/2010/main" val="2531388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t="25948" b="12101"/>
          <a:stretch/>
        </p:blipFill>
        <p:spPr>
          <a:xfrm>
            <a:off x="0" y="0"/>
            <a:ext cx="12192000" cy="3785419"/>
          </a:xfrm>
          <a:prstGeom prst="rect">
            <a:avLst/>
          </a:prstGeom>
        </p:spPr>
      </p:pic>
      <p:sp>
        <p:nvSpPr>
          <p:cNvPr id="8" name="Rectangle 7"/>
          <p:cNvSpPr/>
          <p:nvPr userDrawn="1"/>
        </p:nvSpPr>
        <p:spPr>
          <a:xfrm>
            <a:off x="3036498" y="3096884"/>
            <a:ext cx="9155502" cy="2863970"/>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ctrTitle"/>
          </p:nvPr>
        </p:nvSpPr>
        <p:spPr>
          <a:xfrm>
            <a:off x="4339243" y="3226278"/>
            <a:ext cx="7712515" cy="1921775"/>
          </a:xfrm>
        </p:spPr>
        <p:txBody>
          <a:bodyPr anchor="b">
            <a:normAutofit/>
          </a:bodyPr>
          <a:lstStyle>
            <a:lvl1pPr algn="l">
              <a:defRPr sz="4000">
                <a:solidFill>
                  <a:schemeClr val="bg1"/>
                </a:solidFill>
                <a:latin typeface="Segoe UI Semilight" panose="020B0402040204020203" pitchFamily="34" charset="0"/>
                <a:cs typeface="Segoe UI Semilight" panose="020B0402040204020203" pitchFamily="34" charset="0"/>
              </a:defRPr>
            </a:lvl1pPr>
          </a:lstStyle>
          <a:p>
            <a:r>
              <a:rPr lang="fr-FR" dirty="0"/>
              <a:t>Modifiez le style du titre</a:t>
            </a:r>
            <a:endParaRPr lang="fr-CA" dirty="0"/>
          </a:p>
        </p:txBody>
      </p:sp>
      <p:sp>
        <p:nvSpPr>
          <p:cNvPr id="3" name="Sous-titre 2"/>
          <p:cNvSpPr>
            <a:spLocks noGrp="1"/>
          </p:cNvSpPr>
          <p:nvPr>
            <p:ph type="subTitle" idx="1"/>
          </p:nvPr>
        </p:nvSpPr>
        <p:spPr>
          <a:xfrm>
            <a:off x="4339244" y="5240129"/>
            <a:ext cx="7712514" cy="504449"/>
          </a:xfrm>
        </p:spPr>
        <p:txBody>
          <a:bodyPr>
            <a:normAutofit/>
          </a:bodyPr>
          <a:lstStyle>
            <a:lvl1pPr marL="0" indent="0" algn="l">
              <a:buNone/>
              <a:defRPr sz="20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fr-CA" dirty="0"/>
          </a:p>
        </p:txBody>
      </p:sp>
      <p:sp>
        <p:nvSpPr>
          <p:cNvPr id="9" name="Rectangle 8"/>
          <p:cNvSpPr/>
          <p:nvPr userDrawn="1"/>
        </p:nvSpPr>
        <p:spPr>
          <a:xfrm>
            <a:off x="3036498" y="5779699"/>
            <a:ext cx="9155502" cy="181155"/>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6603" y="3363967"/>
            <a:ext cx="1338535" cy="1338535"/>
          </a:xfrm>
          <a:prstGeom prst="rect">
            <a:avLst/>
          </a:prstGeom>
        </p:spPr>
      </p:pic>
      <p:pic>
        <p:nvPicPr>
          <p:cNvPr id="13" name="Imag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3788" y="6185138"/>
            <a:ext cx="1147971" cy="576643"/>
          </a:xfrm>
          <a:prstGeom prst="rect">
            <a:avLst/>
          </a:prstGeom>
        </p:spPr>
      </p:pic>
      <p:pic>
        <p:nvPicPr>
          <p:cNvPr id="11" name="Imag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82481" y="3392334"/>
            <a:ext cx="1274556" cy="1274556"/>
          </a:xfrm>
          <a:prstGeom prst="rect">
            <a:avLst/>
          </a:prstGeom>
        </p:spPr>
      </p:pic>
    </p:spTree>
    <p:extLst>
      <p:ext uri="{BB962C8B-B14F-4D97-AF65-F5344CB8AC3E}">
        <p14:creationId xmlns:p14="http://schemas.microsoft.com/office/powerpoint/2010/main" val="275228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C00B147-2A0A-438E-A0B6-4BD4940860D2}" type="datetimeFigureOut">
              <a:rPr lang="fr-CA" smtClean="0"/>
              <a:t>2021-09-09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366513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C00B147-2A0A-438E-A0B6-4BD4940860D2}" type="datetimeFigureOut">
              <a:rPr lang="fr-CA" smtClean="0"/>
              <a:t>2021-09-09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119488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C00B147-2A0A-438E-A0B6-4BD4940860D2}" type="datetimeFigureOut">
              <a:rPr lang="fr-CA" smtClean="0"/>
              <a:t>2021-09-09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317677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t="25948" b="12101"/>
          <a:stretch/>
        </p:blipFill>
        <p:spPr>
          <a:xfrm>
            <a:off x="0" y="0"/>
            <a:ext cx="12192000" cy="3785419"/>
          </a:xfrm>
          <a:prstGeom prst="rect">
            <a:avLst/>
          </a:prstGeom>
        </p:spPr>
      </p:pic>
      <p:sp>
        <p:nvSpPr>
          <p:cNvPr id="8" name="Rectangle 7"/>
          <p:cNvSpPr/>
          <p:nvPr userDrawn="1"/>
        </p:nvSpPr>
        <p:spPr>
          <a:xfrm>
            <a:off x="3036498" y="3096884"/>
            <a:ext cx="9155502" cy="2863970"/>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ctrTitle"/>
          </p:nvPr>
        </p:nvSpPr>
        <p:spPr>
          <a:xfrm>
            <a:off x="4339243" y="3226278"/>
            <a:ext cx="7712515" cy="1921775"/>
          </a:xfrm>
        </p:spPr>
        <p:txBody>
          <a:bodyPr anchor="b">
            <a:normAutofit/>
          </a:bodyPr>
          <a:lstStyle>
            <a:lvl1pPr algn="l">
              <a:defRPr sz="4000">
                <a:solidFill>
                  <a:schemeClr val="bg1"/>
                </a:solidFill>
                <a:latin typeface="Segoe UI Semilight" panose="020B0402040204020203" pitchFamily="34" charset="0"/>
                <a:cs typeface="Segoe UI Semilight" panose="020B0402040204020203" pitchFamily="34" charset="0"/>
              </a:defRPr>
            </a:lvl1pPr>
          </a:lstStyle>
          <a:p>
            <a:r>
              <a:rPr lang="fr-FR" dirty="0"/>
              <a:t>Modifiez le style du titre</a:t>
            </a:r>
            <a:endParaRPr lang="fr-CA" dirty="0"/>
          </a:p>
        </p:txBody>
      </p:sp>
      <p:sp>
        <p:nvSpPr>
          <p:cNvPr id="3" name="Sous-titre 2"/>
          <p:cNvSpPr>
            <a:spLocks noGrp="1"/>
          </p:cNvSpPr>
          <p:nvPr>
            <p:ph type="subTitle" idx="1"/>
          </p:nvPr>
        </p:nvSpPr>
        <p:spPr>
          <a:xfrm>
            <a:off x="4339244" y="5240129"/>
            <a:ext cx="7712514" cy="504449"/>
          </a:xfrm>
        </p:spPr>
        <p:txBody>
          <a:bodyPr>
            <a:normAutofit/>
          </a:bodyPr>
          <a:lstStyle>
            <a:lvl1pPr marL="0" indent="0" algn="l">
              <a:buNone/>
              <a:defRPr sz="20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fr-CA" dirty="0"/>
          </a:p>
        </p:txBody>
      </p:sp>
      <p:sp>
        <p:nvSpPr>
          <p:cNvPr id="9" name="Rectangle 8"/>
          <p:cNvSpPr/>
          <p:nvPr userDrawn="1"/>
        </p:nvSpPr>
        <p:spPr>
          <a:xfrm>
            <a:off x="3036498" y="5779699"/>
            <a:ext cx="9155502" cy="181155"/>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6603" y="3363967"/>
            <a:ext cx="1338535" cy="1338535"/>
          </a:xfrm>
          <a:prstGeom prst="rect">
            <a:avLst/>
          </a:prstGeom>
        </p:spPr>
      </p:pic>
      <p:pic>
        <p:nvPicPr>
          <p:cNvPr id="13" name="Imag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3788" y="6185138"/>
            <a:ext cx="1147971" cy="576643"/>
          </a:xfrm>
          <a:prstGeom prst="rect">
            <a:avLst/>
          </a:prstGeom>
        </p:spPr>
      </p:pic>
      <p:pic>
        <p:nvPicPr>
          <p:cNvPr id="11" name="Imag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82481" y="3392334"/>
            <a:ext cx="1274556" cy="1274556"/>
          </a:xfrm>
          <a:prstGeom prst="rect">
            <a:avLst/>
          </a:prstGeom>
        </p:spPr>
      </p:pic>
    </p:spTree>
    <p:extLst>
      <p:ext uri="{BB962C8B-B14F-4D97-AF65-F5344CB8AC3E}">
        <p14:creationId xmlns:p14="http://schemas.microsoft.com/office/powerpoint/2010/main" val="751902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3600">
                <a:solidFill>
                  <a:srgbClr val="004987"/>
                </a:solidFill>
                <a:latin typeface="Segoe UI Semilight" panose="020B0402040204020203" pitchFamily="34" charset="0"/>
                <a:cs typeface="Segoe UI Semilight" panose="020B0402040204020203" pitchFamily="34" charset="0"/>
              </a:defRPr>
            </a:lvl1pPr>
          </a:lstStyle>
          <a:p>
            <a:r>
              <a:rPr lang="fr-FR" dirty="0"/>
              <a:t>Modifiez le style du titre</a:t>
            </a:r>
            <a:endParaRPr lang="fr-CA" dirty="0"/>
          </a:p>
        </p:txBody>
      </p:sp>
      <p:sp>
        <p:nvSpPr>
          <p:cNvPr id="3" name="Espace réservé du contenu 2"/>
          <p:cNvSpPr>
            <a:spLocks noGrp="1"/>
          </p:cNvSpPr>
          <p:nvPr>
            <p:ph idx="1"/>
          </p:nvPr>
        </p:nvSpPr>
        <p:spPr/>
        <p:txBody>
          <a:bodyPr/>
          <a:lstStyle>
            <a:lvl1pPr>
              <a:defRPr sz="2400">
                <a:solidFill>
                  <a:srgbClr val="004987"/>
                </a:solidFill>
                <a:latin typeface="Segoe UI Semilight" panose="020B0402040204020203" pitchFamily="34" charset="0"/>
                <a:cs typeface="Segoe UI Semilight" panose="020B0402040204020203" pitchFamily="34" charset="0"/>
              </a:defRPr>
            </a:lvl1pPr>
            <a:lvl2pPr>
              <a:defRPr sz="2000">
                <a:solidFill>
                  <a:srgbClr val="004987"/>
                </a:solidFill>
                <a:latin typeface="Segoe UI Semilight" panose="020B0402040204020203" pitchFamily="34" charset="0"/>
                <a:cs typeface="Segoe UI Semilight" panose="020B0402040204020203" pitchFamily="34" charset="0"/>
              </a:defRPr>
            </a:lvl2pPr>
            <a:lvl3pPr>
              <a:defRPr sz="1800">
                <a:solidFill>
                  <a:srgbClr val="004987"/>
                </a:solidFill>
                <a:latin typeface="Segoe UI Semilight" panose="020B0402040204020203" pitchFamily="34" charset="0"/>
                <a:cs typeface="Segoe UI Semilight" panose="020B0402040204020203" pitchFamily="34" charset="0"/>
              </a:defRPr>
            </a:lvl3pPr>
            <a:lvl4pPr>
              <a:defRPr sz="1400">
                <a:solidFill>
                  <a:srgbClr val="004987"/>
                </a:solidFill>
                <a:latin typeface="Segoe UI Semilight" panose="020B0402040204020203" pitchFamily="34" charset="0"/>
                <a:cs typeface="Segoe UI Semilight" panose="020B0402040204020203" pitchFamily="34" charset="0"/>
              </a:defRPr>
            </a:lvl4pPr>
            <a:lvl5pPr>
              <a:defRPr sz="1200">
                <a:solidFill>
                  <a:srgbClr val="004987"/>
                </a:solidFill>
                <a:latin typeface="Segoe UI Semilight" panose="020B0402040204020203" pitchFamily="34" charset="0"/>
                <a:cs typeface="Segoe UI Semilight" panose="020B04020402040202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7" name="Rectangle 6"/>
          <p:cNvSpPr/>
          <p:nvPr userDrawn="1"/>
        </p:nvSpPr>
        <p:spPr>
          <a:xfrm>
            <a:off x="838200" y="1319842"/>
            <a:ext cx="11353800" cy="60386"/>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3788" y="6185138"/>
            <a:ext cx="1147971" cy="576643"/>
          </a:xfrm>
          <a:prstGeom prst="rect">
            <a:avLst/>
          </a:prstGeom>
        </p:spPr>
      </p:pic>
    </p:spTree>
    <p:extLst>
      <p:ext uri="{BB962C8B-B14F-4D97-AF65-F5344CB8AC3E}">
        <p14:creationId xmlns:p14="http://schemas.microsoft.com/office/powerpoint/2010/main" val="32379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111829"/>
            <a:ext cx="10515600" cy="2852737"/>
          </a:xfrm>
        </p:spPr>
        <p:txBody>
          <a:bodyPr anchor="b"/>
          <a:lstStyle>
            <a:lvl1pPr>
              <a:defRPr sz="6000">
                <a:solidFill>
                  <a:srgbClr val="004987"/>
                </a:solidFill>
              </a:defRPr>
            </a:lvl1pPr>
          </a:lstStyle>
          <a:p>
            <a:r>
              <a:rPr lang="fr-FR" dirty="0"/>
              <a:t>Modifiez le style du titre</a:t>
            </a:r>
            <a:endParaRPr lang="fr-CA" dirty="0"/>
          </a:p>
        </p:txBody>
      </p:sp>
      <p:sp>
        <p:nvSpPr>
          <p:cNvPr id="3" name="Espace réservé du texte 2"/>
          <p:cNvSpPr>
            <a:spLocks noGrp="1"/>
          </p:cNvSpPr>
          <p:nvPr>
            <p:ph type="body" idx="1"/>
          </p:nvPr>
        </p:nvSpPr>
        <p:spPr>
          <a:xfrm>
            <a:off x="831850" y="4409103"/>
            <a:ext cx="10515600" cy="1500187"/>
          </a:xfrm>
        </p:spPr>
        <p:txBody>
          <a:bodyPr/>
          <a:lstStyle>
            <a:lvl1pPr marL="0" indent="0">
              <a:buNone/>
              <a:defRPr sz="2400">
                <a:solidFill>
                  <a:srgbClr val="004987"/>
                </a:solidFill>
                <a:latin typeface="Segoe UI Semilight" panose="020B0402040204020203" pitchFamily="34" charset="0"/>
                <a:cs typeface="Segoe UI Semilight" panose="020B04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10" name="Rectangle 9"/>
          <p:cNvSpPr/>
          <p:nvPr userDrawn="1"/>
        </p:nvSpPr>
        <p:spPr>
          <a:xfrm>
            <a:off x="838200" y="3880091"/>
            <a:ext cx="11353800" cy="60386"/>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6522" y="2925374"/>
            <a:ext cx="1274556" cy="1274556"/>
          </a:xfrm>
          <a:prstGeom prst="rect">
            <a:avLst/>
          </a:prstGeom>
        </p:spPr>
      </p:pic>
    </p:spTree>
    <p:extLst>
      <p:ext uri="{BB962C8B-B14F-4D97-AF65-F5344CB8AC3E}">
        <p14:creationId xmlns:p14="http://schemas.microsoft.com/office/powerpoint/2010/main" val="659158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3600">
                <a:solidFill>
                  <a:srgbClr val="004987"/>
                </a:solidFill>
                <a:latin typeface="Segoe UI Semilight" panose="020B0402040204020203" pitchFamily="34" charset="0"/>
                <a:cs typeface="Segoe UI Semilight" panose="020B0402040204020203" pitchFamily="34" charset="0"/>
              </a:defRPr>
            </a:lvl1pPr>
          </a:lstStyle>
          <a:p>
            <a:r>
              <a:rPr lang="fr-FR" dirty="0"/>
              <a:t>Modifiez le style du titre</a:t>
            </a:r>
            <a:endParaRPr lang="fr-CA" dirty="0"/>
          </a:p>
        </p:txBody>
      </p:sp>
      <p:sp>
        <p:nvSpPr>
          <p:cNvPr id="3" name="Espace réservé du contenu 2"/>
          <p:cNvSpPr>
            <a:spLocks noGrp="1"/>
          </p:cNvSpPr>
          <p:nvPr>
            <p:ph sz="half" idx="1"/>
          </p:nvPr>
        </p:nvSpPr>
        <p:spPr>
          <a:xfrm>
            <a:off x="838200" y="1825625"/>
            <a:ext cx="5181600" cy="4351338"/>
          </a:xfrm>
        </p:spPr>
        <p:txBody>
          <a:bodyPr/>
          <a:lstStyle>
            <a:lvl1pPr>
              <a:defRPr>
                <a:solidFill>
                  <a:srgbClr val="004987"/>
                </a:solidFill>
                <a:latin typeface="Segoe UI Semilight" panose="020B0402040204020203" pitchFamily="34" charset="0"/>
                <a:cs typeface="Segoe UI Semilight" panose="020B0402040204020203" pitchFamily="34" charset="0"/>
              </a:defRPr>
            </a:lvl1pPr>
            <a:lvl2pPr>
              <a:defRPr>
                <a:solidFill>
                  <a:srgbClr val="004987"/>
                </a:solidFill>
                <a:latin typeface="Segoe UI Semilight" panose="020B0402040204020203" pitchFamily="34" charset="0"/>
                <a:cs typeface="Segoe UI Semilight" panose="020B0402040204020203" pitchFamily="34" charset="0"/>
              </a:defRPr>
            </a:lvl2pPr>
            <a:lvl3pPr>
              <a:defRPr>
                <a:solidFill>
                  <a:srgbClr val="004987"/>
                </a:solidFill>
                <a:latin typeface="Segoe UI Semilight" panose="020B0402040204020203" pitchFamily="34" charset="0"/>
                <a:cs typeface="Segoe UI Semilight" panose="020B0402040204020203" pitchFamily="34" charset="0"/>
              </a:defRPr>
            </a:lvl3pPr>
            <a:lvl4pPr>
              <a:defRPr>
                <a:solidFill>
                  <a:srgbClr val="004987"/>
                </a:solidFill>
                <a:latin typeface="Segoe UI Semilight" panose="020B0402040204020203" pitchFamily="34" charset="0"/>
                <a:cs typeface="Segoe UI Semilight" panose="020B0402040204020203" pitchFamily="34" charset="0"/>
              </a:defRPr>
            </a:lvl4pPr>
            <a:lvl5pPr>
              <a:defRPr>
                <a:solidFill>
                  <a:srgbClr val="004987"/>
                </a:solidFill>
                <a:latin typeface="Segoe UI Semilight" panose="020B0402040204020203" pitchFamily="34" charset="0"/>
                <a:cs typeface="Segoe UI Semilight" panose="020B04020402040202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u contenu 3"/>
          <p:cNvSpPr>
            <a:spLocks noGrp="1"/>
          </p:cNvSpPr>
          <p:nvPr>
            <p:ph sz="half" idx="2"/>
          </p:nvPr>
        </p:nvSpPr>
        <p:spPr>
          <a:xfrm>
            <a:off x="6172200" y="1825625"/>
            <a:ext cx="5181600" cy="4351338"/>
          </a:xfrm>
        </p:spPr>
        <p:txBody>
          <a:bodyPr/>
          <a:lstStyle>
            <a:lvl1pPr>
              <a:defRPr>
                <a:solidFill>
                  <a:srgbClr val="004987"/>
                </a:solidFill>
                <a:latin typeface="Segoe UI Semilight" panose="020B0402040204020203" pitchFamily="34" charset="0"/>
                <a:cs typeface="Segoe UI Semilight" panose="020B0402040204020203" pitchFamily="34" charset="0"/>
              </a:defRPr>
            </a:lvl1pPr>
            <a:lvl2pPr>
              <a:defRPr>
                <a:solidFill>
                  <a:srgbClr val="004987"/>
                </a:solidFill>
                <a:latin typeface="Segoe UI Semilight" panose="020B0402040204020203" pitchFamily="34" charset="0"/>
                <a:cs typeface="Segoe UI Semilight" panose="020B0402040204020203" pitchFamily="34" charset="0"/>
              </a:defRPr>
            </a:lvl2pPr>
            <a:lvl3pPr>
              <a:defRPr>
                <a:solidFill>
                  <a:srgbClr val="004987"/>
                </a:solidFill>
                <a:latin typeface="Segoe UI Semilight" panose="020B0402040204020203" pitchFamily="34" charset="0"/>
                <a:cs typeface="Segoe UI Semilight" panose="020B0402040204020203" pitchFamily="34" charset="0"/>
              </a:defRPr>
            </a:lvl3pPr>
            <a:lvl4pPr>
              <a:defRPr>
                <a:solidFill>
                  <a:srgbClr val="004987"/>
                </a:solidFill>
                <a:latin typeface="Segoe UI Semilight" panose="020B0402040204020203" pitchFamily="34" charset="0"/>
                <a:cs typeface="Segoe UI Semilight" panose="020B0402040204020203" pitchFamily="34" charset="0"/>
              </a:defRPr>
            </a:lvl4pPr>
            <a:lvl5pPr>
              <a:defRPr>
                <a:solidFill>
                  <a:srgbClr val="004987"/>
                </a:solidFill>
                <a:latin typeface="Segoe UI Semilight" panose="020B0402040204020203" pitchFamily="34" charset="0"/>
                <a:cs typeface="Segoe UI Semilight" panose="020B04020402040202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e la date 4"/>
          <p:cNvSpPr>
            <a:spLocks noGrp="1"/>
          </p:cNvSpPr>
          <p:nvPr>
            <p:ph type="dt" sz="half" idx="10"/>
          </p:nvPr>
        </p:nvSpPr>
        <p:spPr/>
        <p:txBody>
          <a:bodyPr/>
          <a:lstStyle/>
          <a:p>
            <a:fld id="{EC00B147-2A0A-438E-A0B6-4BD4940860D2}" type="datetimeFigureOut">
              <a:rPr lang="fr-CA" smtClean="0"/>
              <a:t>2021-09-09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8854FA8F-1DCE-4122-AA3D-0B0DEA2254B5}" type="slidenum">
              <a:rPr lang="fr-CA" smtClean="0"/>
              <a:t>‹N°›</a:t>
            </a:fld>
            <a:endParaRPr lang="fr-CA"/>
          </a:p>
        </p:txBody>
      </p:sp>
      <p:sp>
        <p:nvSpPr>
          <p:cNvPr id="8" name="Rectangle 7"/>
          <p:cNvSpPr/>
          <p:nvPr userDrawn="1"/>
        </p:nvSpPr>
        <p:spPr>
          <a:xfrm>
            <a:off x="838200" y="1319842"/>
            <a:ext cx="11353800" cy="60386"/>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4069875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EC00B147-2A0A-438E-A0B6-4BD4940860D2}" type="datetimeFigureOut">
              <a:rPr lang="fr-CA" smtClean="0"/>
              <a:t>2021-09-09</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3013346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EC00B147-2A0A-438E-A0B6-4BD4940860D2}" type="datetimeFigureOut">
              <a:rPr lang="fr-CA" smtClean="0"/>
              <a:t>2021-09-09</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478834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C00B147-2A0A-438E-A0B6-4BD4940860D2}" type="datetimeFigureOut">
              <a:rPr lang="fr-CA" smtClean="0"/>
              <a:t>2021-09-09</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204246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3600">
                <a:solidFill>
                  <a:srgbClr val="004987"/>
                </a:solidFill>
                <a:latin typeface="Segoe UI Semilight" panose="020B0402040204020203" pitchFamily="34" charset="0"/>
                <a:cs typeface="Segoe UI Semilight" panose="020B0402040204020203" pitchFamily="34" charset="0"/>
              </a:defRPr>
            </a:lvl1pPr>
          </a:lstStyle>
          <a:p>
            <a:r>
              <a:rPr lang="fr-FR" dirty="0"/>
              <a:t>Modifiez le style du titre</a:t>
            </a:r>
            <a:endParaRPr lang="fr-CA" dirty="0"/>
          </a:p>
        </p:txBody>
      </p:sp>
      <p:sp>
        <p:nvSpPr>
          <p:cNvPr id="3" name="Espace réservé du contenu 2"/>
          <p:cNvSpPr>
            <a:spLocks noGrp="1"/>
          </p:cNvSpPr>
          <p:nvPr>
            <p:ph idx="1"/>
          </p:nvPr>
        </p:nvSpPr>
        <p:spPr/>
        <p:txBody>
          <a:bodyPr/>
          <a:lstStyle>
            <a:lvl1pPr>
              <a:defRPr sz="2400">
                <a:solidFill>
                  <a:srgbClr val="004987"/>
                </a:solidFill>
                <a:latin typeface="Segoe UI Semilight" panose="020B0402040204020203" pitchFamily="34" charset="0"/>
                <a:cs typeface="Segoe UI Semilight" panose="020B0402040204020203" pitchFamily="34" charset="0"/>
              </a:defRPr>
            </a:lvl1pPr>
            <a:lvl2pPr>
              <a:defRPr sz="2000">
                <a:solidFill>
                  <a:srgbClr val="004987"/>
                </a:solidFill>
                <a:latin typeface="Segoe UI Semilight" panose="020B0402040204020203" pitchFamily="34" charset="0"/>
                <a:cs typeface="Segoe UI Semilight" panose="020B0402040204020203" pitchFamily="34" charset="0"/>
              </a:defRPr>
            </a:lvl2pPr>
            <a:lvl3pPr>
              <a:defRPr sz="1800">
                <a:solidFill>
                  <a:srgbClr val="004987"/>
                </a:solidFill>
                <a:latin typeface="Segoe UI Semilight" panose="020B0402040204020203" pitchFamily="34" charset="0"/>
                <a:cs typeface="Segoe UI Semilight" panose="020B0402040204020203" pitchFamily="34" charset="0"/>
              </a:defRPr>
            </a:lvl3pPr>
            <a:lvl4pPr>
              <a:defRPr sz="1400">
                <a:solidFill>
                  <a:srgbClr val="004987"/>
                </a:solidFill>
                <a:latin typeface="Segoe UI Semilight" panose="020B0402040204020203" pitchFamily="34" charset="0"/>
                <a:cs typeface="Segoe UI Semilight" panose="020B0402040204020203" pitchFamily="34" charset="0"/>
              </a:defRPr>
            </a:lvl4pPr>
            <a:lvl5pPr>
              <a:defRPr sz="1200">
                <a:solidFill>
                  <a:srgbClr val="004987"/>
                </a:solidFill>
                <a:latin typeface="Segoe UI Semilight" panose="020B0402040204020203" pitchFamily="34" charset="0"/>
                <a:cs typeface="Segoe UI Semilight" panose="020B04020402040202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7" name="Rectangle 6"/>
          <p:cNvSpPr/>
          <p:nvPr userDrawn="1"/>
        </p:nvSpPr>
        <p:spPr>
          <a:xfrm>
            <a:off x="838200" y="1319842"/>
            <a:ext cx="11353800" cy="60386"/>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6" name="Image 5">
            <a:extLst>
              <a:ext uri="{FF2B5EF4-FFF2-40B4-BE49-F238E27FC236}">
                <a16:creationId xmlns:a16="http://schemas.microsoft.com/office/drawing/2014/main" id="{6330AAA0-04F5-4EDB-8E57-6EC46AE11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4412" y="356950"/>
            <a:ext cx="1274556" cy="1274556"/>
          </a:xfrm>
          <a:prstGeom prst="rect">
            <a:avLst/>
          </a:prstGeom>
        </p:spPr>
      </p:pic>
    </p:spTree>
    <p:extLst>
      <p:ext uri="{BB962C8B-B14F-4D97-AF65-F5344CB8AC3E}">
        <p14:creationId xmlns:p14="http://schemas.microsoft.com/office/powerpoint/2010/main" val="3821555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C00B147-2A0A-438E-A0B6-4BD4940860D2}" type="datetimeFigureOut">
              <a:rPr lang="fr-CA" smtClean="0"/>
              <a:t>2021-09-09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1699575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C00B147-2A0A-438E-A0B6-4BD4940860D2}" type="datetimeFigureOut">
              <a:rPr lang="fr-CA" smtClean="0"/>
              <a:t>2021-09-09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891243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C00B147-2A0A-438E-A0B6-4BD4940860D2}" type="datetimeFigureOut">
              <a:rPr lang="fr-CA" smtClean="0"/>
              <a:t>2021-09-09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56180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C00B147-2A0A-438E-A0B6-4BD4940860D2}" type="datetimeFigureOut">
              <a:rPr lang="fr-CA" smtClean="0"/>
              <a:t>2021-09-09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96012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D84099-2DE6-4FB4-992A-9219F8BB0DE6}"/>
              </a:ext>
            </a:extLst>
          </p:cNvPr>
          <p:cNvSpPr/>
          <p:nvPr userDrawn="1"/>
        </p:nvSpPr>
        <p:spPr>
          <a:xfrm>
            <a:off x="1" y="0"/>
            <a:ext cx="241900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3798916" y="365125"/>
            <a:ext cx="7554884" cy="1325563"/>
          </a:xfrm>
        </p:spPr>
        <p:txBody>
          <a:bodyPr>
            <a:normAutofit/>
          </a:bodyPr>
          <a:lstStyle>
            <a:lvl1pPr>
              <a:defRPr sz="3600">
                <a:solidFill>
                  <a:srgbClr val="004987"/>
                </a:solidFill>
                <a:latin typeface="Segoe UI Semilight" panose="020B0402040204020203" pitchFamily="34" charset="0"/>
                <a:cs typeface="Segoe UI Semilight" panose="020B0402040204020203" pitchFamily="34" charset="0"/>
              </a:defRPr>
            </a:lvl1pPr>
          </a:lstStyle>
          <a:p>
            <a:r>
              <a:rPr lang="fr-FR" dirty="0"/>
              <a:t>Modifiez le style du titre</a:t>
            </a:r>
            <a:endParaRPr lang="fr-CA" dirty="0"/>
          </a:p>
        </p:txBody>
      </p:sp>
      <p:sp>
        <p:nvSpPr>
          <p:cNvPr id="3" name="Espace réservé du contenu 2"/>
          <p:cNvSpPr>
            <a:spLocks noGrp="1"/>
          </p:cNvSpPr>
          <p:nvPr>
            <p:ph idx="1"/>
          </p:nvPr>
        </p:nvSpPr>
        <p:spPr>
          <a:xfrm>
            <a:off x="3798914" y="1825625"/>
            <a:ext cx="7554885" cy="4351338"/>
          </a:xfrm>
        </p:spPr>
        <p:txBody>
          <a:bodyPr/>
          <a:lstStyle>
            <a:lvl1pPr>
              <a:defRPr sz="2400">
                <a:solidFill>
                  <a:srgbClr val="004987"/>
                </a:solidFill>
                <a:latin typeface="Segoe UI Semilight" panose="020B0402040204020203" pitchFamily="34" charset="0"/>
                <a:cs typeface="Segoe UI Semilight" panose="020B0402040204020203" pitchFamily="34" charset="0"/>
              </a:defRPr>
            </a:lvl1pPr>
            <a:lvl2pPr>
              <a:defRPr sz="2000">
                <a:solidFill>
                  <a:srgbClr val="004987"/>
                </a:solidFill>
                <a:latin typeface="Segoe UI Semilight" panose="020B0402040204020203" pitchFamily="34" charset="0"/>
                <a:cs typeface="Segoe UI Semilight" panose="020B0402040204020203" pitchFamily="34" charset="0"/>
              </a:defRPr>
            </a:lvl2pPr>
            <a:lvl3pPr>
              <a:defRPr sz="1800">
                <a:solidFill>
                  <a:srgbClr val="004987"/>
                </a:solidFill>
                <a:latin typeface="Segoe UI Semilight" panose="020B0402040204020203" pitchFamily="34" charset="0"/>
                <a:cs typeface="Segoe UI Semilight" panose="020B0402040204020203" pitchFamily="34" charset="0"/>
              </a:defRPr>
            </a:lvl3pPr>
            <a:lvl4pPr>
              <a:defRPr sz="1400">
                <a:solidFill>
                  <a:srgbClr val="004987"/>
                </a:solidFill>
                <a:latin typeface="Segoe UI Semilight" panose="020B0402040204020203" pitchFamily="34" charset="0"/>
                <a:cs typeface="Segoe UI Semilight" panose="020B0402040204020203" pitchFamily="34" charset="0"/>
              </a:defRPr>
            </a:lvl4pPr>
            <a:lvl5pPr>
              <a:defRPr sz="1200">
                <a:solidFill>
                  <a:srgbClr val="004987"/>
                </a:solidFill>
                <a:latin typeface="Segoe UI Semilight" panose="020B0402040204020203" pitchFamily="34" charset="0"/>
                <a:cs typeface="Segoe UI Semilight" panose="020B04020402040202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Tree>
    <p:extLst>
      <p:ext uri="{BB962C8B-B14F-4D97-AF65-F5344CB8AC3E}">
        <p14:creationId xmlns:p14="http://schemas.microsoft.com/office/powerpoint/2010/main" val="51116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111829"/>
            <a:ext cx="10515600" cy="2852737"/>
          </a:xfrm>
        </p:spPr>
        <p:txBody>
          <a:bodyPr anchor="b"/>
          <a:lstStyle>
            <a:lvl1pPr>
              <a:defRPr sz="6000">
                <a:solidFill>
                  <a:srgbClr val="004987"/>
                </a:solidFill>
              </a:defRPr>
            </a:lvl1pPr>
          </a:lstStyle>
          <a:p>
            <a:r>
              <a:rPr lang="fr-FR" dirty="0"/>
              <a:t>Modifiez le style du titre</a:t>
            </a:r>
            <a:endParaRPr lang="fr-CA" dirty="0"/>
          </a:p>
        </p:txBody>
      </p:sp>
      <p:sp>
        <p:nvSpPr>
          <p:cNvPr id="3" name="Espace réservé du texte 2"/>
          <p:cNvSpPr>
            <a:spLocks noGrp="1"/>
          </p:cNvSpPr>
          <p:nvPr>
            <p:ph type="body" idx="1"/>
          </p:nvPr>
        </p:nvSpPr>
        <p:spPr>
          <a:xfrm>
            <a:off x="831850" y="4409103"/>
            <a:ext cx="10515600" cy="1500187"/>
          </a:xfrm>
        </p:spPr>
        <p:txBody>
          <a:bodyPr/>
          <a:lstStyle>
            <a:lvl1pPr marL="0" indent="0">
              <a:buNone/>
              <a:defRPr sz="2400">
                <a:solidFill>
                  <a:srgbClr val="004987"/>
                </a:solidFill>
                <a:latin typeface="Segoe UI Semilight" panose="020B0402040204020203" pitchFamily="34" charset="0"/>
                <a:cs typeface="Segoe UI Semilight" panose="020B04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10" name="Rectangle 9"/>
          <p:cNvSpPr/>
          <p:nvPr userDrawn="1"/>
        </p:nvSpPr>
        <p:spPr>
          <a:xfrm>
            <a:off x="838200" y="3880091"/>
            <a:ext cx="11353800" cy="60386"/>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172" y="2912279"/>
            <a:ext cx="1274556" cy="1274556"/>
          </a:xfrm>
          <a:prstGeom prst="rect">
            <a:avLst/>
          </a:prstGeom>
        </p:spPr>
      </p:pic>
    </p:spTree>
    <p:extLst>
      <p:ext uri="{BB962C8B-B14F-4D97-AF65-F5344CB8AC3E}">
        <p14:creationId xmlns:p14="http://schemas.microsoft.com/office/powerpoint/2010/main" val="119876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3600">
                <a:solidFill>
                  <a:srgbClr val="004987"/>
                </a:solidFill>
                <a:latin typeface="Segoe UI Semilight" panose="020B0402040204020203" pitchFamily="34" charset="0"/>
                <a:cs typeface="Segoe UI Semilight" panose="020B0402040204020203" pitchFamily="34" charset="0"/>
              </a:defRPr>
            </a:lvl1pPr>
          </a:lstStyle>
          <a:p>
            <a:r>
              <a:rPr lang="fr-FR" dirty="0"/>
              <a:t>Modifiez le style du titre</a:t>
            </a:r>
            <a:endParaRPr lang="fr-CA" dirty="0"/>
          </a:p>
        </p:txBody>
      </p:sp>
      <p:sp>
        <p:nvSpPr>
          <p:cNvPr id="3" name="Espace réservé du contenu 2"/>
          <p:cNvSpPr>
            <a:spLocks noGrp="1"/>
          </p:cNvSpPr>
          <p:nvPr>
            <p:ph sz="half" idx="1"/>
          </p:nvPr>
        </p:nvSpPr>
        <p:spPr>
          <a:xfrm>
            <a:off x="838200" y="1825625"/>
            <a:ext cx="5181600" cy="4351338"/>
          </a:xfrm>
        </p:spPr>
        <p:txBody>
          <a:bodyPr/>
          <a:lstStyle>
            <a:lvl1pPr>
              <a:defRPr>
                <a:solidFill>
                  <a:srgbClr val="004987"/>
                </a:solidFill>
                <a:latin typeface="Segoe UI Semilight" panose="020B0402040204020203" pitchFamily="34" charset="0"/>
                <a:cs typeface="Segoe UI Semilight" panose="020B0402040204020203" pitchFamily="34" charset="0"/>
              </a:defRPr>
            </a:lvl1pPr>
            <a:lvl2pPr>
              <a:defRPr>
                <a:solidFill>
                  <a:srgbClr val="004987"/>
                </a:solidFill>
                <a:latin typeface="Segoe UI Semilight" panose="020B0402040204020203" pitchFamily="34" charset="0"/>
                <a:cs typeface="Segoe UI Semilight" panose="020B0402040204020203" pitchFamily="34" charset="0"/>
              </a:defRPr>
            </a:lvl2pPr>
            <a:lvl3pPr>
              <a:defRPr>
                <a:solidFill>
                  <a:srgbClr val="004987"/>
                </a:solidFill>
                <a:latin typeface="Segoe UI Semilight" panose="020B0402040204020203" pitchFamily="34" charset="0"/>
                <a:cs typeface="Segoe UI Semilight" panose="020B0402040204020203" pitchFamily="34" charset="0"/>
              </a:defRPr>
            </a:lvl3pPr>
            <a:lvl4pPr>
              <a:defRPr>
                <a:solidFill>
                  <a:srgbClr val="004987"/>
                </a:solidFill>
                <a:latin typeface="Segoe UI Semilight" panose="020B0402040204020203" pitchFamily="34" charset="0"/>
                <a:cs typeface="Segoe UI Semilight" panose="020B0402040204020203" pitchFamily="34" charset="0"/>
              </a:defRPr>
            </a:lvl4pPr>
            <a:lvl5pPr>
              <a:defRPr>
                <a:solidFill>
                  <a:srgbClr val="004987"/>
                </a:solidFill>
                <a:latin typeface="Segoe UI Semilight" panose="020B0402040204020203" pitchFamily="34" charset="0"/>
                <a:cs typeface="Segoe UI Semilight" panose="020B04020402040202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u contenu 3"/>
          <p:cNvSpPr>
            <a:spLocks noGrp="1"/>
          </p:cNvSpPr>
          <p:nvPr>
            <p:ph sz="half" idx="2"/>
          </p:nvPr>
        </p:nvSpPr>
        <p:spPr>
          <a:xfrm>
            <a:off x="6172200" y="1825625"/>
            <a:ext cx="5181600" cy="4351338"/>
          </a:xfrm>
        </p:spPr>
        <p:txBody>
          <a:bodyPr/>
          <a:lstStyle>
            <a:lvl1pPr>
              <a:defRPr>
                <a:solidFill>
                  <a:srgbClr val="004987"/>
                </a:solidFill>
                <a:latin typeface="Segoe UI Semilight" panose="020B0402040204020203" pitchFamily="34" charset="0"/>
                <a:cs typeface="Segoe UI Semilight" panose="020B0402040204020203" pitchFamily="34" charset="0"/>
              </a:defRPr>
            </a:lvl1pPr>
            <a:lvl2pPr>
              <a:defRPr>
                <a:solidFill>
                  <a:srgbClr val="004987"/>
                </a:solidFill>
                <a:latin typeface="Segoe UI Semilight" panose="020B0402040204020203" pitchFamily="34" charset="0"/>
                <a:cs typeface="Segoe UI Semilight" panose="020B0402040204020203" pitchFamily="34" charset="0"/>
              </a:defRPr>
            </a:lvl2pPr>
            <a:lvl3pPr>
              <a:defRPr>
                <a:solidFill>
                  <a:srgbClr val="004987"/>
                </a:solidFill>
                <a:latin typeface="Segoe UI Semilight" panose="020B0402040204020203" pitchFamily="34" charset="0"/>
                <a:cs typeface="Segoe UI Semilight" panose="020B0402040204020203" pitchFamily="34" charset="0"/>
              </a:defRPr>
            </a:lvl3pPr>
            <a:lvl4pPr>
              <a:defRPr>
                <a:solidFill>
                  <a:srgbClr val="004987"/>
                </a:solidFill>
                <a:latin typeface="Segoe UI Semilight" panose="020B0402040204020203" pitchFamily="34" charset="0"/>
                <a:cs typeface="Segoe UI Semilight" panose="020B0402040204020203" pitchFamily="34" charset="0"/>
              </a:defRPr>
            </a:lvl4pPr>
            <a:lvl5pPr>
              <a:defRPr>
                <a:solidFill>
                  <a:srgbClr val="004987"/>
                </a:solidFill>
                <a:latin typeface="Segoe UI Semilight" panose="020B0402040204020203" pitchFamily="34" charset="0"/>
                <a:cs typeface="Segoe UI Semilight" panose="020B04020402040202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e la date 4"/>
          <p:cNvSpPr>
            <a:spLocks noGrp="1"/>
          </p:cNvSpPr>
          <p:nvPr>
            <p:ph type="dt" sz="half" idx="10"/>
          </p:nvPr>
        </p:nvSpPr>
        <p:spPr/>
        <p:txBody>
          <a:bodyPr/>
          <a:lstStyle/>
          <a:p>
            <a:fld id="{EC00B147-2A0A-438E-A0B6-4BD4940860D2}" type="datetimeFigureOut">
              <a:rPr lang="fr-CA" smtClean="0"/>
              <a:t>2021-09-09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8854FA8F-1DCE-4122-AA3D-0B0DEA2254B5}" type="slidenum">
              <a:rPr lang="fr-CA" smtClean="0"/>
              <a:t>‹N°›</a:t>
            </a:fld>
            <a:endParaRPr lang="fr-CA"/>
          </a:p>
        </p:txBody>
      </p:sp>
      <p:sp>
        <p:nvSpPr>
          <p:cNvPr id="8" name="Rectangle 7"/>
          <p:cNvSpPr/>
          <p:nvPr userDrawn="1"/>
        </p:nvSpPr>
        <p:spPr>
          <a:xfrm>
            <a:off x="838200" y="1319842"/>
            <a:ext cx="11353800" cy="60386"/>
          </a:xfrm>
          <a:prstGeom prst="rect">
            <a:avLst/>
          </a:prstGeom>
          <a:solidFill>
            <a:srgbClr val="B0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78122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EC00B147-2A0A-438E-A0B6-4BD4940860D2}" type="datetimeFigureOut">
              <a:rPr lang="fr-CA" smtClean="0"/>
              <a:t>2021-09-09</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79218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EC00B147-2A0A-438E-A0B6-4BD4940860D2}" type="datetimeFigureOut">
              <a:rPr lang="fr-CA" smtClean="0"/>
              <a:t>2021-09-09</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97830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C00B147-2A0A-438E-A0B6-4BD4940860D2}" type="datetimeFigureOut">
              <a:rPr lang="fr-CA" smtClean="0"/>
              <a:t>2021-09-09</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304505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C00B147-2A0A-438E-A0B6-4BD4940860D2}" type="datetimeFigureOut">
              <a:rPr lang="fr-CA" smtClean="0"/>
              <a:t>2021-09-09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8854FA8F-1DCE-4122-AA3D-0B0DEA2254B5}" type="slidenum">
              <a:rPr lang="fr-CA" smtClean="0"/>
              <a:t>‹N°›</a:t>
            </a:fld>
            <a:endParaRPr lang="fr-CA"/>
          </a:p>
        </p:txBody>
      </p:sp>
    </p:spTree>
    <p:extLst>
      <p:ext uri="{BB962C8B-B14F-4D97-AF65-F5344CB8AC3E}">
        <p14:creationId xmlns:p14="http://schemas.microsoft.com/office/powerpoint/2010/main" val="154658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0B147-2A0A-438E-A0B6-4BD4940860D2}" type="datetimeFigureOut">
              <a:rPr lang="fr-CA" smtClean="0"/>
              <a:t>2021-09-09</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4FA8F-1DCE-4122-AA3D-0B0DEA2254B5}" type="slidenum">
              <a:rPr lang="fr-CA" smtClean="0"/>
              <a:t>‹N°›</a:t>
            </a:fld>
            <a:endParaRPr lang="fr-CA"/>
          </a:p>
        </p:txBody>
      </p:sp>
    </p:spTree>
    <p:extLst>
      <p:ext uri="{BB962C8B-B14F-4D97-AF65-F5344CB8AC3E}">
        <p14:creationId xmlns:p14="http://schemas.microsoft.com/office/powerpoint/2010/main" val="835156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0B147-2A0A-438E-A0B6-4BD4940860D2}" type="datetimeFigureOut">
              <a:rPr lang="fr-CA" smtClean="0"/>
              <a:t>2021-09-09</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4FA8F-1DCE-4122-AA3D-0B0DEA2254B5}" type="slidenum">
              <a:rPr lang="fr-CA" smtClean="0"/>
              <a:t>‹N°›</a:t>
            </a:fld>
            <a:endParaRPr lang="fr-CA"/>
          </a:p>
        </p:txBody>
      </p:sp>
    </p:spTree>
    <p:extLst>
      <p:ext uri="{BB962C8B-B14F-4D97-AF65-F5344CB8AC3E}">
        <p14:creationId xmlns:p14="http://schemas.microsoft.com/office/powerpoint/2010/main" val="35717966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diagramQuickStyle" Target="../diagrams/quickStyle1.xml"/><Relationship Id="rId3" Type="http://schemas.openxmlformats.org/officeDocument/2006/relationships/tags" Target="../tags/tag3.xml"/><Relationship Id="rId21" Type="http://schemas.openxmlformats.org/officeDocument/2006/relationships/image" Target="../media/image68.jp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diagramLayout" Target="../diagrams/layout1.xml"/><Relationship Id="rId2" Type="http://schemas.openxmlformats.org/officeDocument/2006/relationships/tags" Target="../tags/tag2.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50.xml"/><Relationship Id="rId10" Type="http://schemas.openxmlformats.org/officeDocument/2006/relationships/tags" Target="../tags/tag10.xml"/><Relationship Id="rId19" Type="http://schemas.openxmlformats.org/officeDocument/2006/relationships/diagramColors" Target="../diagrams/colors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3F005-6A88-4D65-A0B6-3581F23C3BDB}"/>
              </a:ext>
            </a:extLst>
          </p:cNvPr>
          <p:cNvSpPr>
            <a:spLocks noGrp="1"/>
          </p:cNvSpPr>
          <p:nvPr>
            <p:ph type="ctrTitle"/>
          </p:nvPr>
        </p:nvSpPr>
        <p:spPr>
          <a:xfrm>
            <a:off x="4082047" y="3065641"/>
            <a:ext cx="8643589" cy="1921775"/>
          </a:xfrm>
        </p:spPr>
        <p:txBody>
          <a:bodyPr>
            <a:normAutofit/>
          </a:bodyPr>
          <a:lstStyle/>
          <a:p>
            <a:r>
              <a:rPr lang="fr-CA" dirty="0"/>
              <a:t>PHARMACIE CLINIQUE AU QUÉBEC,</a:t>
            </a:r>
            <a:br>
              <a:rPr lang="fr-CA" dirty="0"/>
            </a:br>
            <a:r>
              <a:rPr lang="fr-CA" dirty="0"/>
              <a:t>QUELS ENSEIGNEMENTS ?</a:t>
            </a:r>
            <a:br>
              <a:rPr lang="fr-CA" dirty="0"/>
            </a:br>
            <a:endParaRPr lang="fr-CA" dirty="0"/>
          </a:p>
        </p:txBody>
      </p:sp>
      <p:sp>
        <p:nvSpPr>
          <p:cNvPr id="3" name="Sous-titre 2">
            <a:extLst>
              <a:ext uri="{FF2B5EF4-FFF2-40B4-BE49-F238E27FC236}">
                <a16:creationId xmlns:a16="http://schemas.microsoft.com/office/drawing/2014/main" id="{4EE4F4AB-3DA2-425B-B261-DE14C5E24CB4}"/>
              </a:ext>
            </a:extLst>
          </p:cNvPr>
          <p:cNvSpPr>
            <a:spLocks noGrp="1"/>
          </p:cNvSpPr>
          <p:nvPr>
            <p:ph type="subTitle" idx="1"/>
          </p:nvPr>
        </p:nvSpPr>
        <p:spPr>
          <a:xfrm>
            <a:off x="4082047" y="4807642"/>
            <a:ext cx="8109953" cy="1160671"/>
          </a:xfrm>
        </p:spPr>
        <p:txBody>
          <a:bodyPr>
            <a:noAutofit/>
          </a:bodyPr>
          <a:lstStyle/>
          <a:p>
            <a:pPr>
              <a:lnSpc>
                <a:spcPct val="100000"/>
              </a:lnSpc>
            </a:pPr>
            <a:r>
              <a:rPr lang="fr-CA" sz="1800" dirty="0"/>
              <a:t>Nathalie Marceau, pharmacienne et conseillère aux affaires professionnelles</a:t>
            </a:r>
          </a:p>
          <a:p>
            <a:pPr>
              <a:lnSpc>
                <a:spcPct val="100000"/>
              </a:lnSpc>
              <a:spcBef>
                <a:spcPts val="0"/>
              </a:spcBef>
            </a:pPr>
            <a:r>
              <a:rPr lang="fr-CA" sz="1800" dirty="0"/>
              <a:t>Association des pharmaciens des établissements de santé du Québec (A.P.E.S.)</a:t>
            </a:r>
          </a:p>
        </p:txBody>
      </p:sp>
    </p:spTree>
    <p:extLst>
      <p:ext uri="{BB962C8B-B14F-4D97-AF65-F5344CB8AC3E}">
        <p14:creationId xmlns:p14="http://schemas.microsoft.com/office/powerpoint/2010/main" val="3093883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A7B52-94F6-4ABE-B0DE-36ACF2F2456B}"/>
              </a:ext>
            </a:extLst>
          </p:cNvPr>
          <p:cNvSpPr>
            <a:spLocks noGrp="1"/>
          </p:cNvSpPr>
          <p:nvPr>
            <p:ph type="title"/>
          </p:nvPr>
        </p:nvSpPr>
        <p:spPr/>
        <p:txBody>
          <a:bodyPr/>
          <a:lstStyle/>
          <a:p>
            <a:r>
              <a:rPr lang="fr-CA" dirty="0"/>
              <a:t>Plan</a:t>
            </a:r>
          </a:p>
        </p:txBody>
      </p:sp>
      <p:sp>
        <p:nvSpPr>
          <p:cNvPr id="3" name="Espace réservé du contenu 2">
            <a:extLst>
              <a:ext uri="{FF2B5EF4-FFF2-40B4-BE49-F238E27FC236}">
                <a16:creationId xmlns:a16="http://schemas.microsoft.com/office/drawing/2014/main" id="{F5BFEEFF-3FEF-4D5E-88FE-14F8A92F12BF}"/>
              </a:ext>
            </a:extLst>
          </p:cNvPr>
          <p:cNvSpPr>
            <a:spLocks noGrp="1"/>
          </p:cNvSpPr>
          <p:nvPr>
            <p:ph idx="1"/>
          </p:nvPr>
        </p:nvSpPr>
        <p:spPr/>
        <p:txBody>
          <a:bodyPr>
            <a:normAutofit/>
          </a:bodyPr>
          <a:lstStyle/>
          <a:p>
            <a:pPr marL="457200" indent="-457200">
              <a:buFont typeface="+mj-lt"/>
              <a:buAutoNum type="arabicPeriod"/>
              <a:tabLst>
                <a:tab pos="2332038" algn="l"/>
              </a:tabLst>
            </a:pPr>
            <a:r>
              <a:rPr lang="fr-CA" dirty="0">
                <a:latin typeface="Segoe UI Semibold" panose="020B0702040204020203" pitchFamily="34" charset="0"/>
                <a:cs typeface="Segoe UI Semibold" panose="020B0702040204020203" pitchFamily="34" charset="0"/>
              </a:rPr>
              <a:t>Le passé	</a:t>
            </a:r>
            <a:r>
              <a:rPr lang="fr-CA" dirty="0"/>
              <a:t>La pharmacie clinique au Québec</a:t>
            </a:r>
          </a:p>
          <a:p>
            <a:pPr marL="457200" indent="-457200">
              <a:buFont typeface="+mj-lt"/>
              <a:buAutoNum type="arabicPeriod"/>
              <a:tabLst>
                <a:tab pos="2332038" algn="l"/>
              </a:tabLst>
            </a:pPr>
            <a:endParaRPr lang="fr-CA" dirty="0"/>
          </a:p>
          <a:p>
            <a:pPr marL="457200" indent="-457200">
              <a:buFont typeface="+mj-lt"/>
              <a:buAutoNum type="arabicPeriod"/>
              <a:tabLst>
                <a:tab pos="2332038" algn="l"/>
              </a:tabLst>
            </a:pPr>
            <a:r>
              <a:rPr lang="fr-CA" dirty="0">
                <a:latin typeface="Segoe UI Semibold" panose="020B0702040204020203" pitchFamily="34" charset="0"/>
                <a:cs typeface="Segoe UI Semibold" panose="020B0702040204020203" pitchFamily="34" charset="0"/>
              </a:rPr>
              <a:t>Le présent	</a:t>
            </a:r>
            <a:r>
              <a:rPr lang="fr-CA" dirty="0"/>
              <a:t>Les soins pharmaceutiques au Québec</a:t>
            </a:r>
            <a:endParaRPr lang="fr-CA" sz="2400" dirty="0"/>
          </a:p>
          <a:p>
            <a:pPr marL="2789237" lvl="1" indent="-457200">
              <a:spcBef>
                <a:spcPts val="1000"/>
              </a:spcBef>
              <a:buFont typeface="+mj-lt"/>
              <a:buAutoNum type="alphaLcParenR"/>
              <a:tabLst>
                <a:tab pos="2332038" algn="l"/>
              </a:tabLst>
            </a:pPr>
            <a:r>
              <a:rPr lang="fr-CA" sz="2400" dirty="0"/>
              <a:t>Niveaux de soins</a:t>
            </a:r>
          </a:p>
          <a:p>
            <a:pPr marL="2789237" lvl="1" indent="-457200">
              <a:spcBef>
                <a:spcPts val="1000"/>
              </a:spcBef>
              <a:buFont typeface="+mj-lt"/>
              <a:buAutoNum type="alphaLcParenR"/>
              <a:tabLst>
                <a:tab pos="2332038" algn="l"/>
              </a:tabLst>
            </a:pPr>
            <a:r>
              <a:rPr lang="fr-CA" sz="2400" dirty="0"/>
              <a:t>Offre de soins pharmaceutiques</a:t>
            </a:r>
          </a:p>
          <a:p>
            <a:pPr marL="2789237" lvl="1" indent="-457200">
              <a:spcBef>
                <a:spcPts val="1000"/>
              </a:spcBef>
              <a:buFont typeface="+mj-lt"/>
              <a:buAutoNum type="alphaLcParenR"/>
              <a:tabLst>
                <a:tab pos="2332038" algn="l"/>
              </a:tabLst>
            </a:pPr>
            <a:r>
              <a:rPr lang="fr-CA" sz="2400" dirty="0"/>
              <a:t>Activités cliniques du pharmacien d’établissement</a:t>
            </a:r>
          </a:p>
          <a:p>
            <a:pPr marL="2789237" lvl="1" indent="-457200">
              <a:spcBef>
                <a:spcPts val="1000"/>
              </a:spcBef>
              <a:buFont typeface="+mj-lt"/>
              <a:buAutoNum type="alphaLcParenR"/>
              <a:tabLst>
                <a:tab pos="2332038" algn="l"/>
              </a:tabLst>
            </a:pPr>
            <a:r>
              <a:rPr lang="fr-CA" sz="2400" dirty="0"/>
              <a:t>Effectifs proposés</a:t>
            </a:r>
          </a:p>
          <a:p>
            <a:pPr marL="2789237" lvl="1" indent="-457200">
              <a:spcBef>
                <a:spcPts val="1000"/>
              </a:spcBef>
              <a:buFont typeface="+mj-lt"/>
              <a:buAutoNum type="alphaLcParenR"/>
              <a:tabLst>
                <a:tab pos="2332038" algn="l"/>
              </a:tabLst>
            </a:pPr>
            <a:endParaRPr lang="fr-CA" sz="2400" dirty="0"/>
          </a:p>
          <a:p>
            <a:pPr marL="457200" indent="-457200">
              <a:buFont typeface="+mj-lt"/>
              <a:buAutoNum type="arabicPeriod"/>
              <a:tabLst>
                <a:tab pos="2332038" algn="l"/>
              </a:tabLst>
            </a:pPr>
            <a:r>
              <a:rPr lang="fr-CA" dirty="0">
                <a:latin typeface="Segoe UI Semibold" panose="020B0702040204020203" pitchFamily="34" charset="0"/>
                <a:cs typeface="Segoe UI Semibold" panose="020B0702040204020203" pitchFamily="34" charset="0"/>
              </a:rPr>
              <a:t>Le futur	</a:t>
            </a:r>
            <a:r>
              <a:rPr lang="fr-CA" dirty="0"/>
              <a:t>Les changements à la </a:t>
            </a:r>
            <a:r>
              <a:rPr lang="fr-CA" i="1" dirty="0"/>
              <a:t>Loi sur la pharmacie</a:t>
            </a:r>
          </a:p>
        </p:txBody>
      </p:sp>
    </p:spTree>
    <p:extLst>
      <p:ext uri="{BB962C8B-B14F-4D97-AF65-F5344CB8AC3E}">
        <p14:creationId xmlns:p14="http://schemas.microsoft.com/office/powerpoint/2010/main" val="2531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987"/>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C733446-CE06-46AB-BF61-C59D55E524F1}"/>
              </a:ext>
            </a:extLst>
          </p:cNvPr>
          <p:cNvSpPr txBox="1"/>
          <p:nvPr/>
        </p:nvSpPr>
        <p:spPr>
          <a:xfrm>
            <a:off x="9057868" y="4554790"/>
            <a:ext cx="2329543" cy="1569660"/>
          </a:xfrm>
          <a:prstGeom prst="rect">
            <a:avLst/>
          </a:prstGeom>
          <a:noFill/>
        </p:spPr>
        <p:txBody>
          <a:bodyPr wrap="square" rtlCol="0">
            <a:spAutoFit/>
          </a:bodyPr>
          <a:lstStyle/>
          <a:p>
            <a:r>
              <a:rPr lang="fr-CA" sz="4800" dirty="0">
                <a:solidFill>
                  <a:schemeClr val="bg1"/>
                </a:solidFill>
                <a:latin typeface="Segoe UI Semilight" panose="020B0402040204020203" pitchFamily="34" charset="0"/>
                <a:cs typeface="Segoe UI Semilight" panose="020B0402040204020203" pitchFamily="34" charset="0"/>
              </a:rPr>
              <a:t>LE PASSÉ</a:t>
            </a:r>
          </a:p>
        </p:txBody>
      </p:sp>
      <p:pic>
        <p:nvPicPr>
          <p:cNvPr id="6" name="Image 5">
            <a:extLst>
              <a:ext uri="{FF2B5EF4-FFF2-40B4-BE49-F238E27FC236}">
                <a16:creationId xmlns:a16="http://schemas.microsoft.com/office/drawing/2014/main" id="{1D681C1C-05B6-40B3-A676-3D8417B743F5}"/>
              </a:ext>
            </a:extLst>
          </p:cNvPr>
          <p:cNvPicPr>
            <a:picLocks noChangeAspect="1"/>
          </p:cNvPicPr>
          <p:nvPr/>
        </p:nvPicPr>
        <p:blipFill>
          <a:blip r:embed="rId3"/>
          <a:stretch>
            <a:fillRect/>
          </a:stretch>
        </p:blipFill>
        <p:spPr>
          <a:xfrm>
            <a:off x="804589" y="967387"/>
            <a:ext cx="7637180" cy="4923226"/>
          </a:xfrm>
          <a:prstGeom prst="rect">
            <a:avLst/>
          </a:prstGeom>
          <a:ln w="76200">
            <a:solidFill>
              <a:schemeClr val="bg1"/>
            </a:solidFill>
          </a:ln>
        </p:spPr>
      </p:pic>
    </p:spTree>
    <p:extLst>
      <p:ext uri="{BB962C8B-B14F-4D97-AF65-F5344CB8AC3E}">
        <p14:creationId xmlns:p14="http://schemas.microsoft.com/office/powerpoint/2010/main" val="1967310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48ED469-FA6C-491F-8142-5F02C032B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0535" y="5989029"/>
            <a:ext cx="1421465" cy="838089"/>
          </a:xfrm>
          <a:prstGeom prst="rect">
            <a:avLst/>
          </a:prstGeom>
        </p:spPr>
      </p:pic>
      <p:sp>
        <p:nvSpPr>
          <p:cNvPr id="2" name="Titre 1">
            <a:extLst>
              <a:ext uri="{FF2B5EF4-FFF2-40B4-BE49-F238E27FC236}">
                <a16:creationId xmlns:a16="http://schemas.microsoft.com/office/drawing/2014/main" id="{F9EE49A9-394D-472E-8C1A-389A5A1E9F83}"/>
              </a:ext>
            </a:extLst>
          </p:cNvPr>
          <p:cNvSpPr>
            <a:spLocks noGrp="1"/>
          </p:cNvSpPr>
          <p:nvPr>
            <p:ph type="title"/>
          </p:nvPr>
        </p:nvSpPr>
        <p:spPr/>
        <p:txBody>
          <a:bodyPr/>
          <a:lstStyle/>
          <a:p>
            <a:pPr marL="457200" indent="-457200">
              <a:buFont typeface="+mj-lt"/>
              <a:buAutoNum type="arabicPeriod"/>
            </a:pPr>
            <a:r>
              <a:rPr lang="fr-CA" dirty="0"/>
              <a:t>Le passé - La pharmacie clinique au Québec</a:t>
            </a:r>
          </a:p>
        </p:txBody>
      </p:sp>
      <p:sp>
        <p:nvSpPr>
          <p:cNvPr id="3" name="Espace réservé du contenu 2">
            <a:extLst>
              <a:ext uri="{FF2B5EF4-FFF2-40B4-BE49-F238E27FC236}">
                <a16:creationId xmlns:a16="http://schemas.microsoft.com/office/drawing/2014/main" id="{DDBAAE34-F3E9-4991-A800-CF4143879D18}"/>
              </a:ext>
            </a:extLst>
          </p:cNvPr>
          <p:cNvSpPr>
            <a:spLocks noGrp="1"/>
          </p:cNvSpPr>
          <p:nvPr>
            <p:ph idx="1"/>
          </p:nvPr>
        </p:nvSpPr>
        <p:spPr/>
        <p:txBody>
          <a:bodyPr>
            <a:normAutofit/>
          </a:bodyPr>
          <a:lstStyle/>
          <a:p>
            <a:r>
              <a:rPr lang="fr-CA" dirty="0">
                <a:latin typeface="Segoe UI Light" panose="020B0502040204020203" pitchFamily="34" charset="0"/>
                <a:cs typeface="Segoe UI Light" panose="020B0502040204020203" pitchFamily="34" charset="0"/>
              </a:rPr>
              <a:t>1961	Diplôme en pharmacie d'hôpital </a:t>
            </a:r>
            <a:r>
              <a:rPr lang="fr-CA" b="1" dirty="0">
                <a:latin typeface="Segoe UI Light" panose="020B0502040204020203" pitchFamily="34" charset="0"/>
                <a:cs typeface="Segoe UI Light" panose="020B0502040204020203" pitchFamily="34" charset="0"/>
              </a:rPr>
              <a:t>- Début des activités cliniques aux unités de soins</a:t>
            </a:r>
          </a:p>
          <a:p>
            <a:r>
              <a:rPr lang="fr-CA" dirty="0">
                <a:latin typeface="Segoe UI Light" panose="020B0502040204020203" pitchFamily="34" charset="0"/>
                <a:cs typeface="Segoe UI Light" panose="020B0502040204020203" pitchFamily="34" charset="0"/>
              </a:rPr>
              <a:t>1961 	Création de l'A.P.E.S. (sous un autre nom)</a:t>
            </a:r>
          </a:p>
          <a:p>
            <a:r>
              <a:rPr lang="fr-CA" dirty="0">
                <a:latin typeface="Segoe UI Light" panose="020B0502040204020203" pitchFamily="34" charset="0"/>
                <a:cs typeface="Segoe UI Light" panose="020B0502040204020203" pitchFamily="34" charset="0"/>
              </a:rPr>
              <a:t>1970 	École de pharmacie Université Laval : stage hospitalier </a:t>
            </a:r>
          </a:p>
          <a:p>
            <a:pPr marL="0" indent="0">
              <a:buNone/>
            </a:pPr>
            <a:r>
              <a:rPr lang="fr-CA" dirty="0">
                <a:latin typeface="Segoe UI Light" panose="020B0502040204020203" pitchFamily="34" charset="0"/>
                <a:cs typeface="Segoe UI Light" panose="020B0502040204020203" pitchFamily="34" charset="0"/>
              </a:rPr>
              <a:t>	obligatoire</a:t>
            </a:r>
          </a:p>
          <a:p>
            <a:r>
              <a:rPr lang="fr-CA" dirty="0">
                <a:latin typeface="Segoe UI Light" panose="020B0502040204020203" pitchFamily="34" charset="0"/>
                <a:cs typeface="Segoe UI Light" panose="020B0502040204020203" pitchFamily="34" charset="0"/>
              </a:rPr>
              <a:t>1982 	</a:t>
            </a:r>
            <a:r>
              <a:rPr lang="fr-CA" b="1" dirty="0">
                <a:latin typeface="Segoe UI Light" panose="020B0502040204020203" pitchFamily="34" charset="0"/>
                <a:cs typeface="Segoe UI Light" panose="020B0502040204020203" pitchFamily="34" charset="0"/>
              </a:rPr>
              <a:t>Pharmaciens rattachés au Conseil des médecins, </a:t>
            </a:r>
          </a:p>
          <a:p>
            <a:pPr marL="0" indent="0">
              <a:spcBef>
                <a:spcPts val="0"/>
              </a:spcBef>
              <a:buNone/>
            </a:pPr>
            <a:r>
              <a:rPr lang="fr-CA" b="1" dirty="0">
                <a:latin typeface="Segoe UI Light" panose="020B0502040204020203" pitchFamily="34" charset="0"/>
                <a:cs typeface="Segoe UI Light" panose="020B0502040204020203" pitchFamily="34" charset="0"/>
              </a:rPr>
              <a:t>	dentistes et pharmaciens (CMDP)</a:t>
            </a:r>
          </a:p>
          <a:p>
            <a:r>
              <a:rPr lang="fr-CA" dirty="0">
                <a:latin typeface="Segoe UI Light" panose="020B0502040204020203" pitchFamily="34" charset="0"/>
                <a:cs typeface="Segoe UI Light" panose="020B0502040204020203" pitchFamily="34" charset="0"/>
              </a:rPr>
              <a:t>1992 	Maîtrise en pharmacie d'hôpital</a:t>
            </a:r>
          </a:p>
          <a:p>
            <a:pPr marL="0" indent="0">
              <a:buNone/>
            </a:pPr>
            <a:endParaRPr lang="fr-CA" dirty="0">
              <a:solidFill>
                <a:schemeClr val="accent6">
                  <a:lumMod val="50000"/>
                </a:schemeClr>
              </a:solidFill>
              <a:latin typeface="Segoe UI Light" panose="020B0502040204020203" pitchFamily="34" charset="0"/>
              <a:cs typeface="Segoe UI Light" panose="020B0502040204020203" pitchFamily="34" charset="0"/>
            </a:endParaRPr>
          </a:p>
          <a:p>
            <a:pPr marL="0" indent="0">
              <a:spcBef>
                <a:spcPts val="0"/>
              </a:spcBef>
              <a:buNone/>
            </a:pPr>
            <a:r>
              <a:rPr lang="fr-CA" b="1" dirty="0">
                <a:latin typeface="Segoe UI Light" panose="020B0502040204020203" pitchFamily="34" charset="0"/>
                <a:cs typeface="Segoe UI Light" panose="020B0502040204020203" pitchFamily="34" charset="0"/>
              </a:rPr>
              <a:t>Intégration graduelle </a:t>
            </a:r>
            <a:r>
              <a:rPr lang="fr-CA" dirty="0">
                <a:latin typeface="Segoe UI Light" panose="020B0502040204020203" pitchFamily="34" charset="0"/>
                <a:cs typeface="Segoe UI Light" panose="020B0502040204020203" pitchFamily="34" charset="0"/>
              </a:rPr>
              <a:t>des pharmaciens aux équipes médicales</a:t>
            </a:r>
          </a:p>
        </p:txBody>
      </p:sp>
      <p:pic>
        <p:nvPicPr>
          <p:cNvPr id="4" name="Image 3">
            <a:extLst>
              <a:ext uri="{FF2B5EF4-FFF2-40B4-BE49-F238E27FC236}">
                <a16:creationId xmlns:a16="http://schemas.microsoft.com/office/drawing/2014/main" id="{18F147F8-67C5-48B4-901B-8EB099EE8E15}"/>
              </a:ext>
            </a:extLst>
          </p:cNvPr>
          <p:cNvPicPr>
            <a:picLocks noChangeAspect="1"/>
          </p:cNvPicPr>
          <p:nvPr/>
        </p:nvPicPr>
        <p:blipFill>
          <a:blip r:embed="rId4"/>
          <a:stretch>
            <a:fillRect/>
          </a:stretch>
        </p:blipFill>
        <p:spPr>
          <a:xfrm>
            <a:off x="8991613" y="2652289"/>
            <a:ext cx="2977965" cy="3986894"/>
          </a:xfrm>
          <a:prstGeom prst="rect">
            <a:avLst/>
          </a:prstGeom>
        </p:spPr>
      </p:pic>
    </p:spTree>
    <p:extLst>
      <p:ext uri="{BB962C8B-B14F-4D97-AF65-F5344CB8AC3E}">
        <p14:creationId xmlns:p14="http://schemas.microsoft.com/office/powerpoint/2010/main" val="245781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3E307-AE3B-48C3-BB9C-FBD16ECF7291}"/>
              </a:ext>
            </a:extLst>
          </p:cNvPr>
          <p:cNvSpPr>
            <a:spLocks noGrp="1"/>
          </p:cNvSpPr>
          <p:nvPr>
            <p:ph type="title"/>
          </p:nvPr>
        </p:nvSpPr>
        <p:spPr/>
        <p:txBody>
          <a:bodyPr/>
          <a:lstStyle/>
          <a:p>
            <a:r>
              <a:rPr lang="fr-CA" dirty="0"/>
              <a:t>Hier… l’exemple de l’Hôpital Royal Victoria (1977-89)</a:t>
            </a:r>
          </a:p>
        </p:txBody>
      </p:sp>
      <p:sp>
        <p:nvSpPr>
          <p:cNvPr id="3" name="Espace réservé du contenu 2">
            <a:extLst>
              <a:ext uri="{FF2B5EF4-FFF2-40B4-BE49-F238E27FC236}">
                <a16:creationId xmlns:a16="http://schemas.microsoft.com/office/drawing/2014/main" id="{8B9485AA-1B51-4272-B42A-F04F02D4980E}"/>
              </a:ext>
            </a:extLst>
          </p:cNvPr>
          <p:cNvSpPr>
            <a:spLocks noGrp="1"/>
          </p:cNvSpPr>
          <p:nvPr>
            <p:ph idx="1"/>
          </p:nvPr>
        </p:nvSpPr>
        <p:spPr/>
        <p:txBody>
          <a:bodyPr>
            <a:normAutofit/>
          </a:bodyPr>
          <a:lstStyle/>
          <a:p>
            <a:pPr marL="1885950" indent="-1885950">
              <a:buNone/>
            </a:pPr>
            <a:r>
              <a:rPr lang="fr-CA" dirty="0">
                <a:latin typeface="Segoe UI Semibold" panose="020B0702040204020203" pitchFamily="34" charset="0"/>
                <a:cs typeface="Segoe UI Semibold" panose="020B0702040204020203" pitchFamily="34" charset="0"/>
              </a:rPr>
              <a:t>Objectif</a:t>
            </a:r>
            <a:r>
              <a:rPr lang="fr-CA" dirty="0"/>
              <a:t> :	Rapprocher le pharmacien des équipes médicales</a:t>
            </a:r>
          </a:p>
          <a:p>
            <a:pPr marL="1885950" indent="-1885950">
              <a:buNone/>
            </a:pPr>
            <a:endParaRPr lang="fr-CA" dirty="0"/>
          </a:p>
          <a:p>
            <a:pPr marL="1885950" indent="-1885950">
              <a:buNone/>
            </a:pPr>
            <a:r>
              <a:rPr lang="fr-CA" b="1" dirty="0"/>
              <a:t>Projet pilote</a:t>
            </a:r>
            <a:r>
              <a:rPr lang="fr-CA" dirty="0"/>
              <a:t> :	Instauration d’une pharmacie satellite en oncologie (projet de résidence)</a:t>
            </a:r>
          </a:p>
          <a:p>
            <a:pPr marL="1885950" indent="-1885950">
              <a:buNone/>
            </a:pPr>
            <a:endParaRPr lang="fr-CA" dirty="0"/>
          </a:p>
          <a:p>
            <a:pPr marL="0" indent="0">
              <a:buNone/>
            </a:pPr>
            <a:r>
              <a:rPr lang="fr-CA" dirty="0"/>
              <a:t>	Économies importantes</a:t>
            </a:r>
          </a:p>
          <a:p>
            <a:pPr marL="0" indent="0">
              <a:buNone/>
            </a:pPr>
            <a:endParaRPr lang="fr-CA" dirty="0"/>
          </a:p>
          <a:p>
            <a:pPr marL="0" indent="0">
              <a:buNone/>
            </a:pPr>
            <a:r>
              <a:rPr lang="fr-CA" dirty="0"/>
              <a:t>	 	+ 2 pharmaciens </a:t>
            </a:r>
          </a:p>
          <a:p>
            <a:pPr>
              <a:buFontTx/>
              <a:buChar char="-"/>
            </a:pPr>
            <a:endParaRPr lang="fr-CA" dirty="0"/>
          </a:p>
          <a:p>
            <a:pPr>
              <a:buFontTx/>
              <a:buChar char="-"/>
            </a:pPr>
            <a:endParaRPr lang="fr-CA" dirty="0"/>
          </a:p>
          <a:p>
            <a:pPr marL="0" indent="0">
              <a:buNone/>
            </a:pPr>
            <a:endParaRPr lang="fr-CA" dirty="0"/>
          </a:p>
        </p:txBody>
      </p:sp>
      <p:sp>
        <p:nvSpPr>
          <p:cNvPr id="5" name="Flèche : droite 4">
            <a:extLst>
              <a:ext uri="{FF2B5EF4-FFF2-40B4-BE49-F238E27FC236}">
                <a16:creationId xmlns:a16="http://schemas.microsoft.com/office/drawing/2014/main" id="{2A60999A-8421-42B0-B631-05337DD00EA7}"/>
              </a:ext>
            </a:extLst>
          </p:cNvPr>
          <p:cNvSpPr/>
          <p:nvPr/>
        </p:nvSpPr>
        <p:spPr>
          <a:xfrm>
            <a:off x="1040945" y="4001294"/>
            <a:ext cx="552450" cy="33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7">
            <a:extLst>
              <a:ext uri="{FF2B5EF4-FFF2-40B4-BE49-F238E27FC236}">
                <a16:creationId xmlns:a16="http://schemas.microsoft.com/office/drawing/2014/main" id="{32FB9CD7-CA8D-4F69-AF0B-F6BDC581367A}"/>
              </a:ext>
            </a:extLst>
          </p:cNvPr>
          <p:cNvPicPr>
            <a:picLocks noChangeAspect="1"/>
          </p:cNvPicPr>
          <p:nvPr/>
        </p:nvPicPr>
        <p:blipFill>
          <a:blip r:embed="rId3"/>
          <a:stretch>
            <a:fillRect/>
          </a:stretch>
        </p:blipFill>
        <p:spPr>
          <a:xfrm>
            <a:off x="6955970" y="3301504"/>
            <a:ext cx="4321629" cy="2875459"/>
          </a:xfrm>
          <a:prstGeom prst="rect">
            <a:avLst/>
          </a:prstGeom>
        </p:spPr>
      </p:pic>
      <p:sp>
        <p:nvSpPr>
          <p:cNvPr id="10" name="Flèche : bas 9">
            <a:extLst>
              <a:ext uri="{FF2B5EF4-FFF2-40B4-BE49-F238E27FC236}">
                <a16:creationId xmlns:a16="http://schemas.microsoft.com/office/drawing/2014/main" id="{48F041E6-1AB0-4508-B3E0-1902A8711881}"/>
              </a:ext>
            </a:extLst>
          </p:cNvPr>
          <p:cNvSpPr/>
          <p:nvPr/>
        </p:nvSpPr>
        <p:spPr>
          <a:xfrm>
            <a:off x="3907971" y="4463143"/>
            <a:ext cx="674914" cy="446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069285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3E307-AE3B-48C3-BB9C-FBD16ECF7291}"/>
              </a:ext>
            </a:extLst>
          </p:cNvPr>
          <p:cNvSpPr>
            <a:spLocks noGrp="1"/>
          </p:cNvSpPr>
          <p:nvPr>
            <p:ph type="title"/>
          </p:nvPr>
        </p:nvSpPr>
        <p:spPr/>
        <p:txBody>
          <a:bodyPr/>
          <a:lstStyle/>
          <a:p>
            <a:r>
              <a:rPr lang="fr-CA" dirty="0"/>
              <a:t>Hier… l’exemple de l’Hôpital Royal Victoria (1977-89)</a:t>
            </a:r>
          </a:p>
        </p:txBody>
      </p:sp>
      <p:sp>
        <p:nvSpPr>
          <p:cNvPr id="3" name="Espace réservé du contenu 2">
            <a:extLst>
              <a:ext uri="{FF2B5EF4-FFF2-40B4-BE49-F238E27FC236}">
                <a16:creationId xmlns:a16="http://schemas.microsoft.com/office/drawing/2014/main" id="{8B9485AA-1B51-4272-B42A-F04F02D4980E}"/>
              </a:ext>
            </a:extLst>
          </p:cNvPr>
          <p:cNvSpPr>
            <a:spLocks noGrp="1"/>
          </p:cNvSpPr>
          <p:nvPr>
            <p:ph idx="1"/>
          </p:nvPr>
        </p:nvSpPr>
        <p:spPr/>
        <p:txBody>
          <a:bodyPr>
            <a:normAutofit/>
          </a:bodyPr>
          <a:lstStyle/>
          <a:p>
            <a:pPr marL="2422525" indent="-2422525">
              <a:buNone/>
            </a:pPr>
            <a:r>
              <a:rPr lang="fr-CA" dirty="0"/>
              <a:t>Initiative reprise :	Ouverture de pharmacies satellites en néonatalogie, soins intensifs chirurgicaux, néphrologie, gériatrie, médecine, psychiatrie</a:t>
            </a:r>
          </a:p>
          <a:p>
            <a:pPr marL="2422525" indent="-2422525">
              <a:buNone/>
            </a:pPr>
            <a:endParaRPr lang="fr-CA" dirty="0"/>
          </a:p>
          <a:p>
            <a:pPr marL="0" indent="0">
              <a:buNone/>
            </a:pPr>
            <a:r>
              <a:rPr lang="fr-CA" dirty="0"/>
              <a:t>	Augmentation # pharmaciens : de 12 à 34</a:t>
            </a:r>
          </a:p>
          <a:p>
            <a:pPr marL="0" indent="0">
              <a:buNone/>
            </a:pPr>
            <a:r>
              <a:rPr lang="fr-CA" dirty="0"/>
              <a:t>	Augmentation # ATP : de 13 à 60</a:t>
            </a:r>
          </a:p>
          <a:p>
            <a:pPr marL="0" indent="0">
              <a:buNone/>
              <a:tabLst>
                <a:tab pos="4389438" algn="l"/>
              </a:tabLst>
            </a:pPr>
            <a:endParaRPr lang="fr-CA" dirty="0"/>
          </a:p>
          <a:p>
            <a:pPr marL="0" indent="0">
              <a:buNone/>
              <a:tabLst>
                <a:tab pos="4389438" algn="l"/>
              </a:tabLst>
            </a:pPr>
            <a:r>
              <a:rPr lang="fr-CA" dirty="0">
                <a:solidFill>
                  <a:srgbClr val="B11739"/>
                </a:solidFill>
              </a:rPr>
              <a:t>Approche coût- bénéfices </a:t>
            </a:r>
          </a:p>
          <a:p>
            <a:pPr marL="0" indent="0">
              <a:buNone/>
              <a:tabLst>
                <a:tab pos="4389438" algn="l"/>
              </a:tabLst>
            </a:pPr>
            <a:r>
              <a:rPr lang="fr-CA" dirty="0"/>
              <a:t>	</a:t>
            </a:r>
          </a:p>
          <a:p>
            <a:pPr marL="0" indent="0">
              <a:buNone/>
              <a:tabLst>
                <a:tab pos="4389438" algn="l"/>
              </a:tabLst>
            </a:pPr>
            <a:r>
              <a:rPr lang="fr-CA" dirty="0">
                <a:solidFill>
                  <a:srgbClr val="B11739"/>
                </a:solidFill>
              </a:rPr>
              <a:t>Ajout de pharmaciens</a:t>
            </a:r>
          </a:p>
          <a:p>
            <a:pPr>
              <a:buFontTx/>
              <a:buChar char="-"/>
            </a:pPr>
            <a:endParaRPr lang="fr-CA" dirty="0"/>
          </a:p>
          <a:p>
            <a:pPr>
              <a:buFontTx/>
              <a:buChar char="-"/>
            </a:pPr>
            <a:endParaRPr lang="fr-CA" dirty="0"/>
          </a:p>
          <a:p>
            <a:pPr marL="0" indent="0">
              <a:buNone/>
            </a:pPr>
            <a:endParaRPr lang="fr-CA" dirty="0"/>
          </a:p>
        </p:txBody>
      </p:sp>
      <p:sp>
        <p:nvSpPr>
          <p:cNvPr id="5" name="Flèche : droite 4">
            <a:extLst>
              <a:ext uri="{FF2B5EF4-FFF2-40B4-BE49-F238E27FC236}">
                <a16:creationId xmlns:a16="http://schemas.microsoft.com/office/drawing/2014/main" id="{2A60999A-8421-42B0-B631-05337DD00EA7}"/>
              </a:ext>
            </a:extLst>
          </p:cNvPr>
          <p:cNvSpPr/>
          <p:nvPr/>
        </p:nvSpPr>
        <p:spPr>
          <a:xfrm>
            <a:off x="1019174" y="3429000"/>
            <a:ext cx="552450" cy="33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2078C395-ED2F-4C16-BF6B-1F5327671835}"/>
              </a:ext>
            </a:extLst>
          </p:cNvPr>
          <p:cNvSpPr txBox="1"/>
          <p:nvPr/>
        </p:nvSpPr>
        <p:spPr>
          <a:xfrm>
            <a:off x="283029" y="6324600"/>
            <a:ext cx="10597174" cy="276999"/>
          </a:xfrm>
          <a:prstGeom prst="rect">
            <a:avLst/>
          </a:prstGeom>
          <a:noFill/>
        </p:spPr>
        <p:txBody>
          <a:bodyPr wrap="square" rtlCol="0">
            <a:spAutoFit/>
          </a:bodyPr>
          <a:lstStyle/>
          <a:p>
            <a:r>
              <a:rPr lang="fr-CA" sz="1200" dirty="0">
                <a:latin typeface="Segoe UI Semilight" panose="020B0402040204020203" pitchFamily="34" charset="0"/>
                <a:cs typeface="Segoe UI Semilight" panose="020B0402040204020203" pitchFamily="34" charset="0"/>
              </a:rPr>
              <a:t>Note : L’ATP est l’équivalent d’un préparateur en pharmacie. Pas de diplôme spécifique à l’exercice en hôpital.</a:t>
            </a:r>
          </a:p>
        </p:txBody>
      </p:sp>
      <p:pic>
        <p:nvPicPr>
          <p:cNvPr id="9" name="Image 8">
            <a:extLst>
              <a:ext uri="{FF2B5EF4-FFF2-40B4-BE49-F238E27FC236}">
                <a16:creationId xmlns:a16="http://schemas.microsoft.com/office/drawing/2014/main" id="{ADDD849E-D4EF-48D6-9CC9-FD6DDC38C1ED}"/>
              </a:ext>
            </a:extLst>
          </p:cNvPr>
          <p:cNvPicPr>
            <a:picLocks noChangeAspect="1"/>
          </p:cNvPicPr>
          <p:nvPr/>
        </p:nvPicPr>
        <p:blipFill>
          <a:blip r:embed="rId3"/>
          <a:stretch>
            <a:fillRect/>
          </a:stretch>
        </p:blipFill>
        <p:spPr>
          <a:xfrm>
            <a:off x="7847790" y="3595687"/>
            <a:ext cx="3772813" cy="2506340"/>
          </a:xfrm>
          <a:prstGeom prst="rect">
            <a:avLst/>
          </a:prstGeom>
        </p:spPr>
      </p:pic>
      <p:sp>
        <p:nvSpPr>
          <p:cNvPr id="10" name="Flèche : bas 9">
            <a:extLst>
              <a:ext uri="{FF2B5EF4-FFF2-40B4-BE49-F238E27FC236}">
                <a16:creationId xmlns:a16="http://schemas.microsoft.com/office/drawing/2014/main" id="{C594C0B6-59BD-4142-AD9B-F02B989BBD7A}"/>
              </a:ext>
            </a:extLst>
          </p:cNvPr>
          <p:cNvSpPr/>
          <p:nvPr/>
        </p:nvSpPr>
        <p:spPr>
          <a:xfrm>
            <a:off x="2035629" y="5161009"/>
            <a:ext cx="740228" cy="522515"/>
          </a:xfrm>
          <a:prstGeom prst="downArrow">
            <a:avLst/>
          </a:prstGeom>
          <a:solidFill>
            <a:srgbClr val="B117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88573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987"/>
        </a:solidFill>
        <a:effectLst/>
      </p:bgPr>
    </p:bg>
    <p:spTree>
      <p:nvGrpSpPr>
        <p:cNvPr id="1" name=""/>
        <p:cNvGrpSpPr/>
        <p:nvPr/>
      </p:nvGrpSpPr>
      <p:grpSpPr>
        <a:xfrm>
          <a:off x="0" y="0"/>
          <a:ext cx="0" cy="0"/>
          <a:chOff x="0" y="0"/>
          <a:chExt cx="0" cy="0"/>
        </a:xfrm>
      </p:grpSpPr>
      <p:pic>
        <p:nvPicPr>
          <p:cNvPr id="1026" name="Picture 2" descr="Gruissan Village and Gruissan Plage - La Calade - Great Days Out">
            <a:extLst>
              <a:ext uri="{FF2B5EF4-FFF2-40B4-BE49-F238E27FC236}">
                <a16:creationId xmlns:a16="http://schemas.microsoft.com/office/drawing/2014/main" id="{A91A9999-BF2B-4CEA-AA09-C3F94EF320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8660" y="1402483"/>
            <a:ext cx="7746709" cy="404765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D21E6C1-A1D0-4AEC-BDBB-A1B1CB14FE35}"/>
              </a:ext>
            </a:extLst>
          </p:cNvPr>
          <p:cNvSpPr txBox="1"/>
          <p:nvPr/>
        </p:nvSpPr>
        <p:spPr>
          <a:xfrm>
            <a:off x="9174891" y="4146358"/>
            <a:ext cx="2650525"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800" b="0" i="0" u="none" strike="noStrike" kern="120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LE PRÉSENT</a:t>
            </a:r>
          </a:p>
          <a:p>
            <a:r>
              <a:rPr lang="fr-CA" dirty="0"/>
              <a:t> </a:t>
            </a:r>
          </a:p>
        </p:txBody>
      </p:sp>
    </p:spTree>
    <p:extLst>
      <p:ext uri="{BB962C8B-B14F-4D97-AF65-F5344CB8AC3E}">
        <p14:creationId xmlns:p14="http://schemas.microsoft.com/office/powerpoint/2010/main" val="2595678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CEF4AA-508A-432B-8873-712262C7C68A}"/>
              </a:ext>
            </a:extLst>
          </p:cNvPr>
          <p:cNvSpPr>
            <a:spLocks noGrp="1"/>
          </p:cNvSpPr>
          <p:nvPr>
            <p:ph type="title"/>
          </p:nvPr>
        </p:nvSpPr>
        <p:spPr>
          <a:xfrm>
            <a:off x="838200" y="18255"/>
            <a:ext cx="10515600" cy="1325563"/>
          </a:xfrm>
        </p:spPr>
        <p:txBody>
          <a:bodyPr>
            <a:normAutofit/>
          </a:bodyPr>
          <a:lstStyle/>
          <a:p>
            <a:r>
              <a:rPr lang="fr-CA" sz="3200" dirty="0"/>
              <a:t>2. Le présent - Les soins pharmaceutiques au Québec</a:t>
            </a:r>
          </a:p>
        </p:txBody>
      </p:sp>
      <p:sp>
        <p:nvSpPr>
          <p:cNvPr id="3" name="Espace réservé du contenu 2">
            <a:extLst>
              <a:ext uri="{FF2B5EF4-FFF2-40B4-BE49-F238E27FC236}">
                <a16:creationId xmlns:a16="http://schemas.microsoft.com/office/drawing/2014/main" id="{702F2F22-0D45-416F-8127-0F0DEEE35EB2}"/>
              </a:ext>
            </a:extLst>
          </p:cNvPr>
          <p:cNvSpPr>
            <a:spLocks noGrp="1"/>
          </p:cNvSpPr>
          <p:nvPr>
            <p:ph idx="1"/>
          </p:nvPr>
        </p:nvSpPr>
        <p:spPr>
          <a:xfrm>
            <a:off x="838200" y="1677035"/>
            <a:ext cx="10515600" cy="4690714"/>
          </a:xfrm>
        </p:spPr>
        <p:txBody>
          <a:bodyPr>
            <a:noAutofit/>
          </a:bodyPr>
          <a:lstStyle/>
          <a:p>
            <a:pPr marL="0" indent="0">
              <a:buNone/>
            </a:pPr>
            <a:r>
              <a:rPr lang="fr-CA" dirty="0">
                <a:latin typeface="Segoe UI Semibold" panose="020B0702040204020203" pitchFamily="34" charset="0"/>
                <a:cs typeface="Segoe UI Semibold" panose="020B0702040204020203" pitchFamily="34" charset="0"/>
              </a:rPr>
              <a:t>Constats</a:t>
            </a:r>
          </a:p>
          <a:p>
            <a:r>
              <a:rPr lang="fr-CA" dirty="0"/>
              <a:t>Pharmaciens d’établissements de santé très appréciés (1 700 pharmaciens dans 34 grands établissements de santé )</a:t>
            </a:r>
          </a:p>
          <a:p>
            <a:r>
              <a:rPr lang="fr-CA" dirty="0"/>
              <a:t>Rôle moins bien connu</a:t>
            </a:r>
          </a:p>
          <a:p>
            <a:r>
              <a:rPr lang="fr-CA" dirty="0"/>
              <a:t>Développement des soins pharmaceutiques s’est fait selon les opportunités</a:t>
            </a:r>
          </a:p>
          <a:p>
            <a:endParaRPr lang="fr-CA" dirty="0"/>
          </a:p>
          <a:p>
            <a:pPr marL="0" indent="0">
              <a:buNone/>
            </a:pPr>
            <a:r>
              <a:rPr lang="fr-CA" dirty="0">
                <a:latin typeface="Segoe UI Semibold" panose="020B0702040204020203" pitchFamily="34" charset="0"/>
                <a:cs typeface="Segoe UI Semibold" panose="020B0702040204020203" pitchFamily="34" charset="0"/>
              </a:rPr>
              <a:t>Défis actuels</a:t>
            </a:r>
          </a:p>
          <a:p>
            <a:r>
              <a:rPr lang="fr-CA" dirty="0"/>
              <a:t>Fusion des établissements – uniformisation des pratiques</a:t>
            </a:r>
          </a:p>
          <a:p>
            <a:r>
              <a:rPr lang="fr-CA" dirty="0"/>
              <a:t>Financement à l’activité – mieux définir le parcours de soins</a:t>
            </a:r>
          </a:p>
          <a:p>
            <a:r>
              <a:rPr lang="fr-CA" dirty="0"/>
              <a:t>Budget des établissements – ministère de la Santé et des Services sociaux (MSSS)</a:t>
            </a:r>
          </a:p>
        </p:txBody>
      </p:sp>
    </p:spTree>
    <p:extLst>
      <p:ext uri="{BB962C8B-B14F-4D97-AF65-F5344CB8AC3E}">
        <p14:creationId xmlns:p14="http://schemas.microsoft.com/office/powerpoint/2010/main" val="3006258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54E87E-A1C7-4DA8-8744-53BD36872B51}"/>
              </a:ext>
            </a:extLst>
          </p:cNvPr>
          <p:cNvSpPr>
            <a:spLocks noGrp="1"/>
          </p:cNvSpPr>
          <p:nvPr>
            <p:ph type="title"/>
          </p:nvPr>
        </p:nvSpPr>
        <p:spPr>
          <a:xfrm>
            <a:off x="696686" y="365125"/>
            <a:ext cx="11201400" cy="1325563"/>
          </a:xfrm>
        </p:spPr>
        <p:txBody>
          <a:bodyPr>
            <a:normAutofit fontScale="90000"/>
          </a:bodyPr>
          <a:lstStyle/>
          <a:p>
            <a:r>
              <a:rPr lang="fr-CA" dirty="0"/>
              <a:t>Le présent – Principes des soins pharmaceutiques au Québec</a:t>
            </a:r>
            <a:br>
              <a:rPr lang="fr-CA" sz="3600" dirty="0"/>
            </a:br>
            <a:endParaRPr lang="fr-CA" dirty="0"/>
          </a:p>
        </p:txBody>
      </p:sp>
      <p:sp>
        <p:nvSpPr>
          <p:cNvPr id="3" name="Espace réservé du contenu 2">
            <a:extLst>
              <a:ext uri="{FF2B5EF4-FFF2-40B4-BE49-F238E27FC236}">
                <a16:creationId xmlns:a16="http://schemas.microsoft.com/office/drawing/2014/main" id="{32161C69-D260-4156-9EC5-6B69A97C6016}"/>
              </a:ext>
            </a:extLst>
          </p:cNvPr>
          <p:cNvSpPr>
            <a:spLocks noGrp="1"/>
          </p:cNvSpPr>
          <p:nvPr>
            <p:ph idx="1"/>
          </p:nvPr>
        </p:nvSpPr>
        <p:spPr/>
        <p:txBody>
          <a:bodyPr/>
          <a:lstStyle/>
          <a:p>
            <a:pPr marL="0" indent="0">
              <a:buNone/>
            </a:pPr>
            <a:endParaRPr lang="fr-CA" dirty="0">
              <a:highlight>
                <a:srgbClr val="FFFF00"/>
              </a:highlight>
            </a:endParaRPr>
          </a:p>
          <a:p>
            <a:endParaRPr lang="fr-CA" dirty="0">
              <a:highlight>
                <a:srgbClr val="FFFF00"/>
              </a:highlight>
            </a:endParaRPr>
          </a:p>
          <a:p>
            <a:pPr marL="0" indent="0" algn="ctr">
              <a:buNone/>
            </a:pPr>
            <a:r>
              <a:rPr lang="fr-CA" sz="2800" dirty="0">
                <a:solidFill>
                  <a:srgbClr val="C00000"/>
                </a:solidFill>
              </a:rPr>
              <a:t>Beaucoup de patients ?</a:t>
            </a:r>
          </a:p>
          <a:p>
            <a:pPr marL="0" indent="0" algn="ctr">
              <a:buNone/>
            </a:pPr>
            <a:r>
              <a:rPr lang="fr-CA" sz="2800" dirty="0">
                <a:solidFill>
                  <a:srgbClr val="C00000"/>
                </a:solidFill>
              </a:rPr>
              <a:t>Pas assez de pharmaciens ?</a:t>
            </a:r>
          </a:p>
        </p:txBody>
      </p:sp>
    </p:spTree>
    <p:extLst>
      <p:ext uri="{BB962C8B-B14F-4D97-AF65-F5344CB8AC3E}">
        <p14:creationId xmlns:p14="http://schemas.microsoft.com/office/powerpoint/2010/main" val="1919995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0415_pj1_VideoIntro">
            <a:hlinkClick r:id="" action="ppaction://media"/>
            <a:extLst>
              <a:ext uri="{FF2B5EF4-FFF2-40B4-BE49-F238E27FC236}">
                <a16:creationId xmlns:a16="http://schemas.microsoft.com/office/drawing/2014/main" id="{6C196AF2-FB2E-41DD-BC42-AFF00E0F5A1C}"/>
              </a:ext>
            </a:extLst>
          </p:cNvPr>
          <p:cNvPicPr>
            <a:picLocks noGrp="1" noChangeAspect="1"/>
          </p:cNvPicPr>
          <p:nvPr>
            <p:ph idx="4294967295"/>
            <a:videoFile r:link="rId1"/>
            <p:extLst>
              <p:ext uri="{DAA4B4D4-6D71-4841-9C94-3DE7FCFB9230}">
                <p14:media xmlns:p14="http://schemas.microsoft.com/office/powerpoint/2010/main" r:embed="rId2">
                  <p14:trim st="400" end="16347"/>
                </p14:media>
              </p:ext>
            </p:extLst>
          </p:nvPr>
        </p:nvPicPr>
        <p:blipFill>
          <a:blip r:embed="rId5"/>
          <a:stretch>
            <a:fillRect/>
          </a:stretch>
        </p:blipFill>
        <p:spPr>
          <a:xfrm>
            <a:off x="682171" y="392113"/>
            <a:ext cx="10192658" cy="5733370"/>
          </a:xfrm>
        </p:spPr>
      </p:pic>
    </p:spTree>
    <p:extLst>
      <p:ext uri="{BB962C8B-B14F-4D97-AF65-F5344CB8AC3E}">
        <p14:creationId xmlns:p14="http://schemas.microsoft.com/office/powerpoint/2010/main" val="249020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8EF47-5EEB-4972-82EC-05FF6030617F}"/>
              </a:ext>
            </a:extLst>
          </p:cNvPr>
          <p:cNvSpPr>
            <a:spLocks noGrp="1"/>
          </p:cNvSpPr>
          <p:nvPr>
            <p:ph type="title"/>
          </p:nvPr>
        </p:nvSpPr>
        <p:spPr/>
        <p:txBody>
          <a:bodyPr/>
          <a:lstStyle/>
          <a:p>
            <a:r>
              <a:rPr lang="fr-CA" dirty="0"/>
              <a:t>Actions</a:t>
            </a:r>
          </a:p>
        </p:txBody>
      </p:sp>
      <p:sp>
        <p:nvSpPr>
          <p:cNvPr id="3" name="Espace réservé du contenu 2">
            <a:extLst>
              <a:ext uri="{FF2B5EF4-FFF2-40B4-BE49-F238E27FC236}">
                <a16:creationId xmlns:a16="http://schemas.microsoft.com/office/drawing/2014/main" id="{53455C9B-1D3F-400A-8473-7D7EB8DB4744}"/>
              </a:ext>
            </a:extLst>
          </p:cNvPr>
          <p:cNvSpPr>
            <a:spLocks noGrp="1"/>
          </p:cNvSpPr>
          <p:nvPr>
            <p:ph idx="1"/>
          </p:nvPr>
        </p:nvSpPr>
        <p:spPr/>
        <p:txBody>
          <a:bodyPr>
            <a:normAutofit/>
          </a:bodyPr>
          <a:lstStyle/>
          <a:p>
            <a:pPr marL="514350" indent="-514350">
              <a:buFont typeface="+mj-lt"/>
              <a:buAutoNum type="arabicPeriod"/>
            </a:pPr>
            <a:r>
              <a:rPr lang="fr-CA" sz="2800" dirty="0"/>
              <a:t>Définir la pratique de la pharmacie (5 axes) </a:t>
            </a:r>
          </a:p>
          <a:p>
            <a:pPr marL="514350" indent="-514350">
              <a:buFont typeface="+mj-lt"/>
              <a:buAutoNum type="arabicPeriod"/>
            </a:pPr>
            <a:r>
              <a:rPr lang="fr-CA" sz="2800" dirty="0"/>
              <a:t>Encadrer l’offre de soins pharmaceutiques</a:t>
            </a:r>
          </a:p>
          <a:p>
            <a:pPr lvl="1"/>
            <a:r>
              <a:rPr lang="fr-CA" sz="2400" dirty="0"/>
              <a:t>Niveaux de soins</a:t>
            </a:r>
          </a:p>
          <a:p>
            <a:pPr lvl="1"/>
            <a:r>
              <a:rPr lang="fr-CA" sz="2400" dirty="0"/>
              <a:t>Clientèles prioritaires </a:t>
            </a:r>
          </a:p>
          <a:p>
            <a:pPr marL="514350" indent="-514350">
              <a:buFont typeface="+mj-lt"/>
              <a:buAutoNum type="arabicPeriod"/>
            </a:pPr>
            <a:r>
              <a:rPr lang="fr-CA" sz="2800" dirty="0"/>
              <a:t>Faire connaître les activités cliniques du pharmacien</a:t>
            </a:r>
          </a:p>
          <a:p>
            <a:pPr lvl="1"/>
            <a:r>
              <a:rPr lang="fr-CA" sz="2400" dirty="0"/>
              <a:t>Guides de pratique</a:t>
            </a:r>
          </a:p>
          <a:p>
            <a:pPr marL="514350" indent="-514350">
              <a:buFont typeface="+mj-lt"/>
              <a:buAutoNum type="arabicPeriod"/>
            </a:pPr>
            <a:r>
              <a:rPr lang="fr-CA" sz="2800" dirty="0"/>
              <a:t>Suggérer des ratios d’effectifs </a:t>
            </a:r>
          </a:p>
          <a:p>
            <a:pPr marL="0" indent="0">
              <a:buNone/>
            </a:pPr>
            <a:endParaRPr lang="fr-CA" dirty="0"/>
          </a:p>
        </p:txBody>
      </p:sp>
    </p:spTree>
    <p:extLst>
      <p:ext uri="{BB962C8B-B14F-4D97-AF65-F5344CB8AC3E}">
        <p14:creationId xmlns:p14="http://schemas.microsoft.com/office/powerpoint/2010/main" val="362519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FF85F8B-351D-43E1-8881-2EB45A4454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1300" y="3379448"/>
            <a:ext cx="2109399" cy="1243692"/>
          </a:xfrm>
        </p:spPr>
      </p:pic>
      <p:pic>
        <p:nvPicPr>
          <p:cNvPr id="5" name="Image 4">
            <a:extLst>
              <a:ext uri="{FF2B5EF4-FFF2-40B4-BE49-F238E27FC236}">
                <a16:creationId xmlns:a16="http://schemas.microsoft.com/office/drawing/2014/main" id="{79333CF2-DF20-433A-9DDA-D0A3D0142E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825625"/>
            <a:ext cx="9575975" cy="1676411"/>
          </a:xfrm>
          <a:prstGeom prst="rect">
            <a:avLst/>
          </a:prstGeom>
        </p:spPr>
      </p:pic>
      <p:pic>
        <p:nvPicPr>
          <p:cNvPr id="1026" name="Picture 2" descr="RÃ©sultats de recherche d'images pour Â«Â syndicatÂ Â»">
            <a:extLst>
              <a:ext uri="{FF2B5EF4-FFF2-40B4-BE49-F238E27FC236}">
                <a16:creationId xmlns:a16="http://schemas.microsoft.com/office/drawing/2014/main" id="{1C69056B-5EC1-41A8-8EC9-1E012551B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813" y="3958420"/>
            <a:ext cx="2374173" cy="229314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3872F72-FF58-45E3-8807-BA65E01BBB5B}"/>
              </a:ext>
            </a:extLst>
          </p:cNvPr>
          <p:cNvPicPr>
            <a:picLocks noChangeAspect="1"/>
          </p:cNvPicPr>
          <p:nvPr/>
        </p:nvPicPr>
        <p:blipFill>
          <a:blip r:embed="rId6"/>
          <a:stretch>
            <a:fillRect/>
          </a:stretch>
        </p:blipFill>
        <p:spPr>
          <a:xfrm>
            <a:off x="6883807" y="3958419"/>
            <a:ext cx="2374172" cy="2293143"/>
          </a:xfrm>
          <a:prstGeom prst="rect">
            <a:avLst/>
          </a:prstGeom>
        </p:spPr>
      </p:pic>
    </p:spTree>
    <p:extLst>
      <p:ext uri="{BB962C8B-B14F-4D97-AF65-F5344CB8AC3E}">
        <p14:creationId xmlns:p14="http://schemas.microsoft.com/office/powerpoint/2010/main" val="109098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AB90E10-34DB-ED4C-8644-E4D584DBD300}"/>
              </a:ext>
            </a:extLst>
          </p:cNvPr>
          <p:cNvSpPr>
            <a:spLocks noGrp="1"/>
          </p:cNvSpPr>
          <p:nvPr>
            <p:ph idx="1"/>
          </p:nvPr>
        </p:nvSpPr>
        <p:spPr>
          <a:xfrm>
            <a:off x="6783759" y="4984040"/>
            <a:ext cx="3456842" cy="488981"/>
          </a:xfrm>
        </p:spPr>
        <p:txBody>
          <a:bodyPr>
            <a:normAutofit fontScale="92500"/>
          </a:bodyPr>
          <a:lstStyle/>
          <a:p>
            <a:pPr marL="0" indent="0" algn="ctr">
              <a:buNone/>
            </a:pPr>
            <a:r>
              <a:rPr lang="fr-CA" dirty="0"/>
              <a:t>DIX RECOMMANDATIONS</a:t>
            </a:r>
          </a:p>
          <a:p>
            <a:pPr algn="ctr">
              <a:buFontTx/>
              <a:buChar char="-"/>
            </a:pPr>
            <a:endParaRPr lang="fr-CA" dirty="0"/>
          </a:p>
          <a:p>
            <a:pPr algn="ctr">
              <a:buFontTx/>
              <a:buChar char="-"/>
            </a:pPr>
            <a:endParaRPr lang="fr-FR" dirty="0"/>
          </a:p>
        </p:txBody>
      </p:sp>
      <p:pic>
        <p:nvPicPr>
          <p:cNvPr id="5" name="Image 4">
            <a:extLst>
              <a:ext uri="{FF2B5EF4-FFF2-40B4-BE49-F238E27FC236}">
                <a16:creationId xmlns:a16="http://schemas.microsoft.com/office/drawing/2014/main" id="{1CC613EE-383D-4C6E-9B08-7D2775E33CB2}"/>
              </a:ext>
            </a:extLst>
          </p:cNvPr>
          <p:cNvPicPr>
            <a:picLocks noChangeAspect="1"/>
          </p:cNvPicPr>
          <p:nvPr/>
        </p:nvPicPr>
        <p:blipFill rotWithShape="1">
          <a:blip r:embed="rId3"/>
          <a:srcRect l="79140" t="22755" r="5455" b="28102"/>
          <a:stretch/>
        </p:blipFill>
        <p:spPr>
          <a:xfrm>
            <a:off x="6783759" y="1355660"/>
            <a:ext cx="3257207" cy="31882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a:extLst>
              <a:ext uri="{FF2B5EF4-FFF2-40B4-BE49-F238E27FC236}">
                <a16:creationId xmlns:a16="http://schemas.microsoft.com/office/drawing/2014/main" id="{BC1A49A8-C4CB-4F4C-9F2B-DE5E1C2338D3}"/>
              </a:ext>
            </a:extLst>
          </p:cNvPr>
          <p:cNvSpPr/>
          <p:nvPr/>
        </p:nvSpPr>
        <p:spPr>
          <a:xfrm>
            <a:off x="659757" y="1111170"/>
            <a:ext cx="11532243" cy="488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 name="Image 3">
            <a:extLst>
              <a:ext uri="{FF2B5EF4-FFF2-40B4-BE49-F238E27FC236}">
                <a16:creationId xmlns:a16="http://schemas.microsoft.com/office/drawing/2014/main" id="{144AF1E3-6399-4311-97CA-9AD244A6FE4B}"/>
              </a:ext>
            </a:extLst>
          </p:cNvPr>
          <p:cNvPicPr>
            <a:picLocks noChangeAspect="1"/>
          </p:cNvPicPr>
          <p:nvPr/>
        </p:nvPicPr>
        <p:blipFill rotWithShape="1">
          <a:blip r:embed="rId4"/>
          <a:srcRect l="14670" t="20116" r="69588" b="13534"/>
          <a:stretch/>
        </p:blipFill>
        <p:spPr>
          <a:xfrm>
            <a:off x="840259" y="408577"/>
            <a:ext cx="4757352" cy="6152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2552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32D15-B175-4389-A42F-5D62EB37D563}"/>
              </a:ext>
            </a:extLst>
          </p:cNvPr>
          <p:cNvSpPr>
            <a:spLocks noGrp="1"/>
          </p:cNvSpPr>
          <p:nvPr>
            <p:ph type="title"/>
          </p:nvPr>
        </p:nvSpPr>
        <p:spPr/>
        <p:txBody>
          <a:bodyPr/>
          <a:lstStyle/>
          <a:p>
            <a:r>
              <a:rPr lang="fr-CA" dirty="0"/>
              <a:t>Pharmacie d’établissement = 5 axes</a:t>
            </a:r>
          </a:p>
        </p:txBody>
      </p:sp>
      <p:sp>
        <p:nvSpPr>
          <p:cNvPr id="3" name="Espace réservé du contenu 2">
            <a:extLst>
              <a:ext uri="{FF2B5EF4-FFF2-40B4-BE49-F238E27FC236}">
                <a16:creationId xmlns:a16="http://schemas.microsoft.com/office/drawing/2014/main" id="{216D412E-DBC9-49EA-9D04-DC1A1B06854A}"/>
              </a:ext>
            </a:extLst>
          </p:cNvPr>
          <p:cNvSpPr>
            <a:spLocks noGrp="1"/>
          </p:cNvSpPr>
          <p:nvPr>
            <p:ph idx="1"/>
          </p:nvPr>
        </p:nvSpPr>
        <p:spPr/>
        <p:txBody>
          <a:bodyPr/>
          <a:lstStyle/>
          <a:p>
            <a:pPr marL="457200" indent="-457200">
              <a:buFont typeface="+mj-lt"/>
              <a:buAutoNum type="arabicPeriod"/>
            </a:pPr>
            <a:r>
              <a:rPr lang="fr-CA" dirty="0"/>
              <a:t>Soins pharmaceutiques</a:t>
            </a:r>
          </a:p>
          <a:p>
            <a:pPr marL="457200" indent="-457200">
              <a:buFont typeface="+mj-lt"/>
              <a:buAutoNum type="arabicPeriod"/>
            </a:pPr>
            <a:r>
              <a:rPr lang="fr-CA" dirty="0"/>
              <a:t>Services pharmaceutiques</a:t>
            </a:r>
          </a:p>
          <a:p>
            <a:pPr marL="457200" indent="-457200">
              <a:buFont typeface="+mj-lt"/>
              <a:buAutoNum type="arabicPeriod"/>
            </a:pPr>
            <a:r>
              <a:rPr lang="fr-CA" dirty="0"/>
              <a:t>Enseignement</a:t>
            </a:r>
          </a:p>
          <a:p>
            <a:pPr marL="457200" indent="-457200">
              <a:buFont typeface="+mj-lt"/>
              <a:buAutoNum type="arabicPeriod"/>
            </a:pPr>
            <a:r>
              <a:rPr lang="fr-CA" dirty="0"/>
              <a:t>Recherche</a:t>
            </a:r>
          </a:p>
          <a:p>
            <a:pPr marL="457200" indent="-457200">
              <a:buFont typeface="+mj-lt"/>
              <a:buAutoNum type="arabicPeriod"/>
            </a:pPr>
            <a:r>
              <a:rPr lang="fr-CA" dirty="0"/>
              <a:t>Affaires professionnelles et gestion</a:t>
            </a:r>
          </a:p>
        </p:txBody>
      </p:sp>
      <p:sp>
        <p:nvSpPr>
          <p:cNvPr id="4" name="ZoneTexte 3">
            <a:extLst>
              <a:ext uri="{FF2B5EF4-FFF2-40B4-BE49-F238E27FC236}">
                <a16:creationId xmlns:a16="http://schemas.microsoft.com/office/drawing/2014/main" id="{7EEED592-D6B6-48B9-8FAB-6B4618E5D163}"/>
              </a:ext>
            </a:extLst>
          </p:cNvPr>
          <p:cNvSpPr txBox="1"/>
          <p:nvPr/>
        </p:nvSpPr>
        <p:spPr>
          <a:xfrm>
            <a:off x="7541895" y="2783205"/>
            <a:ext cx="3442335" cy="1323439"/>
          </a:xfrm>
          <a:prstGeom prst="rect">
            <a:avLst/>
          </a:prstGeom>
          <a:noFill/>
          <a:ln>
            <a:noFill/>
          </a:ln>
        </p:spPr>
        <p:txBody>
          <a:bodyPr wrap="square" rtlCol="0">
            <a:spAutoFit/>
          </a:bodyPr>
          <a:lstStyle/>
          <a:p>
            <a:r>
              <a:rPr lang="fr-CA" sz="2000" dirty="0">
                <a:solidFill>
                  <a:srgbClr val="B11739"/>
                </a:solidFill>
                <a:latin typeface="Segoe UI Semibold" panose="020B0702040204020203" pitchFamily="34" charset="0"/>
                <a:cs typeface="Segoe UI Semibold" panose="020B0702040204020203" pitchFamily="34" charset="0"/>
              </a:rPr>
              <a:t>Pharmacien clinicien </a:t>
            </a:r>
          </a:p>
          <a:p>
            <a:pPr>
              <a:tabLst>
                <a:tab pos="354013" algn="l"/>
              </a:tabLst>
            </a:pPr>
            <a:r>
              <a:rPr lang="fr-CA" sz="2000" dirty="0">
                <a:solidFill>
                  <a:srgbClr val="B11739"/>
                </a:solidFill>
                <a:latin typeface="Segoe UI Semilight" panose="020B0402040204020203" pitchFamily="34" charset="0"/>
                <a:cs typeface="Segoe UI Semilight" panose="020B0402040204020203" pitchFamily="34" charset="0"/>
              </a:rPr>
              <a:t>	Ratio recommandé </a:t>
            </a:r>
          </a:p>
          <a:p>
            <a:pPr marL="536575" indent="-182563">
              <a:buFont typeface="Arial" panose="020B0604020202020204" pitchFamily="34" charset="0"/>
              <a:buChar char="•"/>
              <a:tabLst>
                <a:tab pos="536575" algn="l"/>
              </a:tabLst>
            </a:pPr>
            <a:r>
              <a:rPr lang="fr-CA" sz="2000" dirty="0">
                <a:solidFill>
                  <a:srgbClr val="B11739"/>
                </a:solidFill>
                <a:latin typeface="Segoe UI Semilight" panose="020B0402040204020203" pitchFamily="34" charset="0"/>
                <a:cs typeface="Segoe UI Semilight" panose="020B0402040204020203" pitchFamily="34" charset="0"/>
              </a:rPr>
              <a:t>80 %  en soins </a:t>
            </a:r>
          </a:p>
          <a:p>
            <a:pPr marL="536575" indent="-182563">
              <a:buFont typeface="Arial" panose="020B0604020202020204" pitchFamily="34" charset="0"/>
              <a:buChar char="•"/>
              <a:tabLst>
                <a:tab pos="536575" algn="l"/>
              </a:tabLst>
            </a:pPr>
            <a:r>
              <a:rPr lang="fr-CA" sz="2000" dirty="0">
                <a:solidFill>
                  <a:srgbClr val="B11739"/>
                </a:solidFill>
                <a:latin typeface="Segoe UI Semilight" panose="020B0402040204020203" pitchFamily="34" charset="0"/>
                <a:cs typeface="Segoe UI Semilight" panose="020B0402040204020203" pitchFamily="34" charset="0"/>
              </a:rPr>
              <a:t>20 % en services</a:t>
            </a:r>
            <a:endParaRPr lang="fr-CA" dirty="0">
              <a:solidFill>
                <a:srgbClr val="B11739"/>
              </a:solidFill>
            </a:endParaRPr>
          </a:p>
        </p:txBody>
      </p:sp>
    </p:spTree>
    <p:extLst>
      <p:ext uri="{BB962C8B-B14F-4D97-AF65-F5344CB8AC3E}">
        <p14:creationId xmlns:p14="http://schemas.microsoft.com/office/powerpoint/2010/main" val="2664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BBCC90-87C7-4B2B-81FE-3A88E0EC3EF3}"/>
              </a:ext>
            </a:extLst>
          </p:cNvPr>
          <p:cNvSpPr>
            <a:spLocks noGrp="1"/>
          </p:cNvSpPr>
          <p:nvPr>
            <p:ph type="title"/>
          </p:nvPr>
        </p:nvSpPr>
        <p:spPr/>
        <p:txBody>
          <a:bodyPr/>
          <a:lstStyle/>
          <a:p>
            <a:r>
              <a:rPr lang="fr-CA" dirty="0"/>
              <a:t>Le présent – Offre de soins pharmaceutiques</a:t>
            </a:r>
          </a:p>
        </p:txBody>
      </p:sp>
      <p:sp>
        <p:nvSpPr>
          <p:cNvPr id="3" name="Espace réservé du contenu 2">
            <a:extLst>
              <a:ext uri="{FF2B5EF4-FFF2-40B4-BE49-F238E27FC236}">
                <a16:creationId xmlns:a16="http://schemas.microsoft.com/office/drawing/2014/main" id="{740AE84D-A076-4E7F-A656-678735053859}"/>
              </a:ext>
            </a:extLst>
          </p:cNvPr>
          <p:cNvSpPr>
            <a:spLocks noGrp="1"/>
          </p:cNvSpPr>
          <p:nvPr>
            <p:ph idx="1"/>
          </p:nvPr>
        </p:nvSpPr>
        <p:spPr/>
        <p:txBody>
          <a:bodyPr>
            <a:normAutofit/>
          </a:bodyPr>
          <a:lstStyle/>
          <a:p>
            <a:r>
              <a:rPr lang="fr-CA" dirty="0"/>
              <a:t>Alloue les effectifs pharmaciens aux soins (activités cliniques auprès des patients) et aux services pharmaceutiques (distribution des médicaments)</a:t>
            </a:r>
          </a:p>
          <a:p>
            <a:r>
              <a:rPr lang="fr-CA" dirty="0"/>
              <a:t>Élaborée par le chef du département de pharmacie </a:t>
            </a:r>
          </a:p>
          <a:p>
            <a:r>
              <a:rPr lang="fr-CA" dirty="0"/>
              <a:t>Soins fournis à des clientèles ou dans le cadre de programmes  </a:t>
            </a:r>
          </a:p>
          <a:p>
            <a:pPr marL="0" indent="0">
              <a:buNone/>
            </a:pPr>
            <a:endParaRPr lang="fr-CA" dirty="0"/>
          </a:p>
          <a:p>
            <a:pPr marL="0" indent="0" algn="ctr">
              <a:buNone/>
            </a:pPr>
            <a:r>
              <a:rPr lang="fr-CA" dirty="0">
                <a:solidFill>
                  <a:srgbClr val="B11739"/>
                </a:solidFill>
              </a:rPr>
              <a:t>Beaucoup de patients ?</a:t>
            </a:r>
          </a:p>
          <a:p>
            <a:pPr marL="0" indent="0" algn="ctr">
              <a:buNone/>
            </a:pPr>
            <a:r>
              <a:rPr lang="fr-CA" dirty="0">
                <a:solidFill>
                  <a:srgbClr val="C00000"/>
                </a:solidFill>
              </a:rPr>
              <a:t>Pas assez de pharmaciens?</a:t>
            </a:r>
          </a:p>
          <a:p>
            <a:pPr marL="0" indent="0" algn="ctr">
              <a:buNone/>
            </a:pPr>
            <a:r>
              <a:rPr lang="fr-CA" dirty="0">
                <a:solidFill>
                  <a:srgbClr val="C00000"/>
                </a:solidFill>
              </a:rPr>
              <a:t>Quelles clientèles choisir?</a:t>
            </a:r>
          </a:p>
        </p:txBody>
      </p:sp>
    </p:spTree>
    <p:extLst>
      <p:ext uri="{BB962C8B-B14F-4D97-AF65-F5344CB8AC3E}">
        <p14:creationId xmlns:p14="http://schemas.microsoft.com/office/powerpoint/2010/main" val="22703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EB99DF-078A-4D86-B615-C6849A313208}"/>
              </a:ext>
            </a:extLst>
          </p:cNvPr>
          <p:cNvSpPr>
            <a:spLocks noGrp="1"/>
          </p:cNvSpPr>
          <p:nvPr>
            <p:ph type="title" idx="4294967295"/>
          </p:nvPr>
        </p:nvSpPr>
        <p:spPr>
          <a:xfrm>
            <a:off x="679622" y="358097"/>
            <a:ext cx="10515600" cy="482600"/>
          </a:xfrm>
        </p:spPr>
        <p:txBody>
          <a:bodyPr>
            <a:noAutofit/>
          </a:bodyPr>
          <a:lstStyle/>
          <a:p>
            <a:r>
              <a:rPr lang="fr-CA" sz="3600" dirty="0">
                <a:solidFill>
                  <a:srgbClr val="004987"/>
                </a:solidFill>
                <a:latin typeface="Segoe UI Semilight" panose="020B0402040204020203" pitchFamily="34" charset="0"/>
                <a:cs typeface="Segoe UI Semilight" panose="020B0402040204020203" pitchFamily="34" charset="0"/>
              </a:rPr>
              <a:t>Niveaux de soins pharmaceutiques</a:t>
            </a:r>
          </a:p>
        </p:txBody>
      </p:sp>
      <p:graphicFrame>
        <p:nvGraphicFramePr>
          <p:cNvPr id="4" name="Espace réservé du contenu 3">
            <a:extLst>
              <a:ext uri="{FF2B5EF4-FFF2-40B4-BE49-F238E27FC236}">
                <a16:creationId xmlns:a16="http://schemas.microsoft.com/office/drawing/2014/main" id="{F369E099-703D-4628-AF14-C238D4E952EB}"/>
              </a:ext>
            </a:extLst>
          </p:cNvPr>
          <p:cNvGraphicFramePr>
            <a:graphicFrameLocks noGrp="1"/>
          </p:cNvGraphicFramePr>
          <p:nvPr>
            <p:ph idx="4294967295"/>
            <p:extLst>
              <p:ext uri="{D42A27DB-BD31-4B8C-83A1-F6EECF244321}">
                <p14:modId xmlns:p14="http://schemas.microsoft.com/office/powerpoint/2010/main" val="854624250"/>
              </p:ext>
            </p:extLst>
          </p:nvPr>
        </p:nvGraphicFramePr>
        <p:xfrm>
          <a:off x="145773" y="840697"/>
          <a:ext cx="11900451" cy="5000194"/>
        </p:xfrm>
        <a:graphic>
          <a:graphicData uri="http://schemas.openxmlformats.org/drawingml/2006/table">
            <a:tbl>
              <a:tblPr firstRow="1" bandRow="1">
                <a:tableStyleId>{5C22544A-7EE6-4342-B048-85BDC9FD1C3A}</a:tableStyleId>
              </a:tblPr>
              <a:tblGrid>
                <a:gridCol w="3966817">
                  <a:extLst>
                    <a:ext uri="{9D8B030D-6E8A-4147-A177-3AD203B41FA5}">
                      <a16:colId xmlns:a16="http://schemas.microsoft.com/office/drawing/2014/main" val="94130372"/>
                    </a:ext>
                  </a:extLst>
                </a:gridCol>
                <a:gridCol w="3966817">
                  <a:extLst>
                    <a:ext uri="{9D8B030D-6E8A-4147-A177-3AD203B41FA5}">
                      <a16:colId xmlns:a16="http://schemas.microsoft.com/office/drawing/2014/main" val="1978350980"/>
                    </a:ext>
                  </a:extLst>
                </a:gridCol>
                <a:gridCol w="3966817">
                  <a:extLst>
                    <a:ext uri="{9D8B030D-6E8A-4147-A177-3AD203B41FA5}">
                      <a16:colId xmlns:a16="http://schemas.microsoft.com/office/drawing/2014/main" val="3089966162"/>
                    </a:ext>
                  </a:extLst>
                </a:gridCol>
              </a:tblGrid>
              <a:tr h="385286">
                <a:tc>
                  <a:txBody>
                    <a:bodyPr/>
                    <a:lstStyle/>
                    <a:p>
                      <a:pPr algn="ctr"/>
                      <a:r>
                        <a:rPr lang="fr-CA" sz="2000" dirty="0"/>
                        <a:t>PRIMAIRES</a:t>
                      </a:r>
                    </a:p>
                  </a:txBody>
                  <a:tcPr>
                    <a:solidFill>
                      <a:srgbClr val="004987"/>
                    </a:solidFill>
                  </a:tcPr>
                </a:tc>
                <a:tc>
                  <a:txBody>
                    <a:bodyPr/>
                    <a:lstStyle/>
                    <a:p>
                      <a:pPr algn="ctr"/>
                      <a:r>
                        <a:rPr lang="fr-CA" sz="2000" dirty="0"/>
                        <a:t>SECONDAIRES</a:t>
                      </a:r>
                    </a:p>
                  </a:txBody>
                  <a:tcPr>
                    <a:solidFill>
                      <a:srgbClr val="004987"/>
                    </a:solidFill>
                  </a:tcPr>
                </a:tc>
                <a:tc>
                  <a:txBody>
                    <a:bodyPr/>
                    <a:lstStyle/>
                    <a:p>
                      <a:pPr algn="ctr"/>
                      <a:r>
                        <a:rPr lang="fr-CA" sz="2000" dirty="0"/>
                        <a:t>TERTIAIRES</a:t>
                      </a:r>
                    </a:p>
                  </a:txBody>
                  <a:tcPr>
                    <a:solidFill>
                      <a:srgbClr val="004987"/>
                    </a:solidFill>
                  </a:tcPr>
                </a:tc>
                <a:extLst>
                  <a:ext uri="{0D108BD9-81ED-4DB2-BD59-A6C34878D82A}">
                    <a16:rowId xmlns:a16="http://schemas.microsoft.com/office/drawing/2014/main" val="2960068842"/>
                  </a:ext>
                </a:extLst>
              </a:tr>
              <a:tr h="1911377">
                <a:tc>
                  <a:txBody>
                    <a:bodyPr/>
                    <a:lstStyle/>
                    <a:p>
                      <a:r>
                        <a:rPr lang="fr-CA" sz="2000" dirty="0"/>
                        <a:t>Majorité des besoins de la population</a:t>
                      </a:r>
                    </a:p>
                    <a:p>
                      <a:r>
                        <a:rPr lang="fr-CA" sz="2000" dirty="0"/>
                        <a:t>Gérer problèmes de santé courants</a:t>
                      </a:r>
                    </a:p>
                    <a:p>
                      <a:r>
                        <a:rPr lang="fr-CA" sz="2000" dirty="0"/>
                        <a:t>Pratiques cliniques préventives</a:t>
                      </a:r>
                    </a:p>
                    <a:p>
                      <a:r>
                        <a:rPr lang="fr-CA" sz="2000" dirty="0"/>
                        <a:t>Activités de promotion de la santé</a:t>
                      </a:r>
                    </a:p>
                  </a:txBody>
                  <a:tcPr/>
                </a:tc>
                <a:tc>
                  <a:txBody>
                    <a:bodyPr/>
                    <a:lstStyle/>
                    <a:p>
                      <a:r>
                        <a:rPr lang="fr-CA" sz="2000" dirty="0"/>
                        <a:t>États pathologiques / thérapies médicamenteuses plus complexes</a:t>
                      </a:r>
                    </a:p>
                    <a:p>
                      <a:r>
                        <a:rPr lang="fr-CA" sz="2000" dirty="0"/>
                        <a:t>Patients avec conditions complexes ou aigües</a:t>
                      </a:r>
                    </a:p>
                    <a:p>
                      <a:r>
                        <a:rPr lang="fr-CA" sz="2000" dirty="0"/>
                        <a:t>Soutien aux soins primaires</a:t>
                      </a:r>
                    </a:p>
                    <a:p>
                      <a:endParaRPr lang="fr-CA" sz="2000" dirty="0"/>
                    </a:p>
                  </a:txBody>
                  <a:tcPr/>
                </a:tc>
                <a:tc>
                  <a:txBody>
                    <a:bodyPr/>
                    <a:lstStyle/>
                    <a:p>
                      <a:r>
                        <a:rPr lang="fr-CA" sz="2000" dirty="0"/>
                        <a:t>Situations cliniques demandant une expertise spécialisée et spécifique</a:t>
                      </a:r>
                    </a:p>
                    <a:p>
                      <a:r>
                        <a:rPr lang="fr-CA" sz="2000" dirty="0"/>
                        <a:t>En interaction avec équipe médicale spécialisée / ultra spécialisée</a:t>
                      </a:r>
                    </a:p>
                    <a:p>
                      <a:r>
                        <a:rPr lang="fr-CA" sz="2000" dirty="0"/>
                        <a:t>Soutien aux soins primaires ou secondaires </a:t>
                      </a:r>
                    </a:p>
                  </a:txBody>
                  <a:tcPr/>
                </a:tc>
                <a:extLst>
                  <a:ext uri="{0D108BD9-81ED-4DB2-BD59-A6C34878D82A}">
                    <a16:rowId xmlns:a16="http://schemas.microsoft.com/office/drawing/2014/main" val="1389745390"/>
                  </a:ext>
                </a:extLst>
              </a:tr>
              <a:tr h="1341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dirty="0"/>
                        <a:t>Formation : 1</a:t>
                      </a:r>
                      <a:r>
                        <a:rPr lang="fr-CA" sz="2000" baseline="30000" dirty="0"/>
                        <a:t>er</a:t>
                      </a:r>
                      <a:r>
                        <a:rPr lang="fr-CA" sz="2000" dirty="0"/>
                        <a:t> cycle </a:t>
                      </a:r>
                    </a:p>
                    <a:p>
                      <a:endParaRPr lang="fr-CA"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dirty="0"/>
                        <a:t>Formation : 2</a:t>
                      </a:r>
                      <a:r>
                        <a:rPr lang="fr-CA" sz="2000" baseline="30000" dirty="0"/>
                        <a:t>e</a:t>
                      </a:r>
                      <a:r>
                        <a:rPr lang="fr-CA" sz="2000" dirty="0"/>
                        <a:t> cycle ou généralistes avec expertise et expérience auprès de populations spécifiques </a:t>
                      </a:r>
                    </a:p>
                    <a:p>
                      <a:endParaRPr lang="fr-CA" sz="2000" dirty="0"/>
                    </a:p>
                  </a:txBody>
                  <a:tcPr/>
                </a:tc>
                <a:tc>
                  <a:txBody>
                    <a:bodyPr/>
                    <a:lstStyle/>
                    <a:p>
                      <a:r>
                        <a:rPr lang="fr-CA" sz="2000" i="1" dirty="0"/>
                        <a:t>Minimalement</a:t>
                      </a:r>
                      <a:r>
                        <a:rPr lang="fr-CA" sz="2000" dirty="0"/>
                        <a:t> 2</a:t>
                      </a:r>
                      <a:r>
                        <a:rPr lang="fr-CA" sz="2000" baseline="30000" dirty="0"/>
                        <a:t>e</a:t>
                      </a:r>
                      <a:r>
                        <a:rPr lang="fr-CA" sz="2000" dirty="0"/>
                        <a:t> cycle Généralement pharmaciens d’établissements de santé (PÉS) avec expertise clinique</a:t>
                      </a:r>
                    </a:p>
                  </a:txBody>
                  <a:tcPr/>
                </a:tc>
                <a:extLst>
                  <a:ext uri="{0D108BD9-81ED-4DB2-BD59-A6C34878D82A}">
                    <a16:rowId xmlns:a16="http://schemas.microsoft.com/office/drawing/2014/main" val="2136574442"/>
                  </a:ext>
                </a:extLst>
              </a:tr>
              <a:tr h="1341857">
                <a:tc>
                  <a:txBody>
                    <a:bodyPr/>
                    <a:lstStyle/>
                    <a:p>
                      <a:endParaRPr lang="fr-CA" dirty="0"/>
                    </a:p>
                  </a:txBody>
                  <a:tcPr/>
                </a:tc>
                <a:tc>
                  <a:txBody>
                    <a:bodyPr/>
                    <a:lstStyle/>
                    <a:p>
                      <a:endParaRPr lang="fr-CA" dirty="0"/>
                    </a:p>
                  </a:txBody>
                  <a:tcPr/>
                </a:tc>
                <a:tc>
                  <a:txBody>
                    <a:bodyPr/>
                    <a:lstStyle/>
                    <a:p>
                      <a:endParaRPr lang="fr-CA" dirty="0"/>
                    </a:p>
                  </a:txBody>
                  <a:tcPr/>
                </a:tc>
                <a:extLst>
                  <a:ext uri="{0D108BD9-81ED-4DB2-BD59-A6C34878D82A}">
                    <a16:rowId xmlns:a16="http://schemas.microsoft.com/office/drawing/2014/main" val="997926553"/>
                  </a:ext>
                </a:extLst>
              </a:tr>
            </a:tbl>
          </a:graphicData>
        </a:graphic>
      </p:graphicFrame>
      <p:pic>
        <p:nvPicPr>
          <p:cNvPr id="6" name="Image 5">
            <a:extLst>
              <a:ext uri="{FF2B5EF4-FFF2-40B4-BE49-F238E27FC236}">
                <a16:creationId xmlns:a16="http://schemas.microsoft.com/office/drawing/2014/main" id="{E7241E7F-0715-4E06-9106-3B7A2E23A93C}"/>
              </a:ext>
            </a:extLst>
          </p:cNvPr>
          <p:cNvPicPr>
            <a:picLocks noChangeAspect="1"/>
          </p:cNvPicPr>
          <p:nvPr/>
        </p:nvPicPr>
        <p:blipFill>
          <a:blip r:embed="rId3"/>
          <a:stretch>
            <a:fillRect/>
          </a:stretch>
        </p:blipFill>
        <p:spPr>
          <a:xfrm>
            <a:off x="4307092" y="4563001"/>
            <a:ext cx="3577815" cy="2253918"/>
          </a:xfrm>
          <a:prstGeom prst="rect">
            <a:avLst/>
          </a:prstGeom>
        </p:spPr>
      </p:pic>
      <p:pic>
        <p:nvPicPr>
          <p:cNvPr id="8" name="Image 7" descr="Une image contenant texte, personne, pièce, ordinateur&#10;&#10;Description générée automatiquement">
            <a:extLst>
              <a:ext uri="{FF2B5EF4-FFF2-40B4-BE49-F238E27FC236}">
                <a16:creationId xmlns:a16="http://schemas.microsoft.com/office/drawing/2014/main" id="{E5713BE5-6FDD-41CC-9AF5-497772ADB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6252" y="4563001"/>
            <a:ext cx="3380298" cy="2253918"/>
          </a:xfrm>
          <a:prstGeom prst="rect">
            <a:avLst/>
          </a:prstGeom>
        </p:spPr>
      </p:pic>
      <p:pic>
        <p:nvPicPr>
          <p:cNvPr id="12" name="Image 11" descr="Une image contenant texte, personne, ordinateur&#10;&#10;Description générée automatiquement">
            <a:extLst>
              <a:ext uri="{FF2B5EF4-FFF2-40B4-BE49-F238E27FC236}">
                <a16:creationId xmlns:a16="http://schemas.microsoft.com/office/drawing/2014/main" id="{DAC78A12-030A-4A0E-8FF0-49170725A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70" y="4563001"/>
            <a:ext cx="3380877" cy="2253918"/>
          </a:xfrm>
          <a:prstGeom prst="rect">
            <a:avLst/>
          </a:prstGeom>
        </p:spPr>
      </p:pic>
    </p:spTree>
    <p:extLst>
      <p:ext uri="{BB962C8B-B14F-4D97-AF65-F5344CB8AC3E}">
        <p14:creationId xmlns:p14="http://schemas.microsoft.com/office/powerpoint/2010/main" val="185903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56DA8-DA4D-41B2-9B29-382EBAB07094}"/>
              </a:ext>
            </a:extLst>
          </p:cNvPr>
          <p:cNvSpPr>
            <a:spLocks noGrp="1"/>
          </p:cNvSpPr>
          <p:nvPr>
            <p:ph type="title"/>
          </p:nvPr>
        </p:nvSpPr>
        <p:spPr/>
        <p:txBody>
          <a:bodyPr/>
          <a:lstStyle/>
          <a:p>
            <a:r>
              <a:rPr lang="fr-CA" dirty="0"/>
              <a:t>Recommandation</a:t>
            </a:r>
          </a:p>
        </p:txBody>
      </p:sp>
      <p:sp>
        <p:nvSpPr>
          <p:cNvPr id="3" name="Espace réservé du contenu 2">
            <a:extLst>
              <a:ext uri="{FF2B5EF4-FFF2-40B4-BE49-F238E27FC236}">
                <a16:creationId xmlns:a16="http://schemas.microsoft.com/office/drawing/2014/main" id="{07117C79-0921-4DD6-B560-D52CA2E14BA7}"/>
              </a:ext>
            </a:extLst>
          </p:cNvPr>
          <p:cNvSpPr>
            <a:spLocks noGrp="1"/>
          </p:cNvSpPr>
          <p:nvPr>
            <p:ph idx="1"/>
          </p:nvPr>
        </p:nvSpPr>
        <p:spPr>
          <a:xfrm>
            <a:off x="925974" y="1456431"/>
            <a:ext cx="10515599" cy="4673066"/>
          </a:xfrm>
        </p:spPr>
        <p:txBody>
          <a:bodyPr>
            <a:noAutofit/>
          </a:bodyPr>
          <a:lstStyle/>
          <a:p>
            <a:pPr marL="0" indent="0">
              <a:lnSpc>
                <a:spcPct val="100000"/>
              </a:lnSpc>
              <a:buNone/>
            </a:pPr>
            <a:r>
              <a:rPr lang="fr-CA" dirty="0"/>
              <a:t>L’A.P.E.S. recommande que, lors de l’élaboration structurée de leur offre de soins pharmaceutiques, les départements de pharmacie prennent en considération les différents types de clientèles hospitalisées, hébergées et ambulatoires dans le but de couvrir les besoins en soins pharmaceutiques de l’ensemble des patients de l’établissement : </a:t>
            </a:r>
          </a:p>
          <a:p>
            <a:pPr marL="0" indent="0">
              <a:lnSpc>
                <a:spcPct val="100000"/>
              </a:lnSpc>
              <a:buNone/>
            </a:pPr>
            <a:endParaRPr lang="fr-CA" sz="1100" dirty="0"/>
          </a:p>
          <a:p>
            <a:pPr marL="514350" indent="-514350">
              <a:buAutoNum type="arabicPeriod"/>
            </a:pPr>
            <a:r>
              <a:rPr lang="fr-CA" sz="2000" dirty="0"/>
              <a:t>Les </a:t>
            </a:r>
            <a:r>
              <a:rPr lang="fr-CA" sz="2000" dirty="0">
                <a:solidFill>
                  <a:srgbClr val="B11739"/>
                </a:solidFill>
                <a:latin typeface="Segoe UI Semibold" panose="020B0702040204020203" pitchFamily="34" charset="0"/>
                <a:cs typeface="Segoe UI Semibold" panose="020B0702040204020203" pitchFamily="34" charset="0"/>
              </a:rPr>
              <a:t>clientèles jugées vulnérables</a:t>
            </a:r>
            <a:r>
              <a:rPr lang="fr-CA" sz="2000" dirty="0">
                <a:solidFill>
                  <a:srgbClr val="B11739"/>
                </a:solidFill>
              </a:rPr>
              <a:t> </a:t>
            </a:r>
            <a:r>
              <a:rPr lang="fr-CA" sz="2000" dirty="0"/>
              <a:t>(selon les caractéristiques du patient, ses problèmes de santé et ses médicaments), à partir de l’évaluation faite par le département de pharmacie en fonction des variables propres à l’établissement, dont sa mission; </a:t>
            </a:r>
          </a:p>
          <a:p>
            <a:pPr marL="514350" indent="-514350">
              <a:buAutoNum type="arabicPeriod"/>
            </a:pPr>
            <a:endParaRPr lang="fr-CA" sz="2000" dirty="0"/>
          </a:p>
          <a:p>
            <a:pPr marL="514350" indent="-514350">
              <a:buAutoNum type="arabicPeriod"/>
            </a:pPr>
            <a:r>
              <a:rPr lang="fr-CA" sz="2000" dirty="0"/>
              <a:t>Les clientèles adultes et pédiatriques nécessitant des soins pharmaceutiques tertiaires, surtout celles de la </a:t>
            </a:r>
            <a:r>
              <a:rPr lang="fr-CA" sz="2000" dirty="0">
                <a:solidFill>
                  <a:srgbClr val="B11739"/>
                </a:solidFill>
                <a:latin typeface="Segoe UI Semibold" panose="020B0702040204020203" pitchFamily="34" charset="0"/>
                <a:cs typeface="Segoe UI Semibold" panose="020B0702040204020203" pitchFamily="34" charset="0"/>
              </a:rPr>
              <a:t>néphrologie, de l’oncologie, des soins intensifs et de la transplantation</a:t>
            </a:r>
            <a:r>
              <a:rPr lang="fr-CA" sz="2000" dirty="0"/>
              <a:t>;</a:t>
            </a:r>
            <a:r>
              <a:rPr lang="fr-CA" sz="2000" dirty="0">
                <a:solidFill>
                  <a:srgbClr val="FF0000"/>
                </a:solidFill>
              </a:rPr>
              <a:t> </a:t>
            </a:r>
          </a:p>
        </p:txBody>
      </p:sp>
    </p:spTree>
    <p:extLst>
      <p:ext uri="{BB962C8B-B14F-4D97-AF65-F5344CB8AC3E}">
        <p14:creationId xmlns:p14="http://schemas.microsoft.com/office/powerpoint/2010/main" val="341032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56DA8-DA4D-41B2-9B29-382EBAB07094}"/>
              </a:ext>
            </a:extLst>
          </p:cNvPr>
          <p:cNvSpPr>
            <a:spLocks noGrp="1"/>
          </p:cNvSpPr>
          <p:nvPr>
            <p:ph type="title"/>
          </p:nvPr>
        </p:nvSpPr>
        <p:spPr/>
        <p:txBody>
          <a:bodyPr/>
          <a:lstStyle/>
          <a:p>
            <a:r>
              <a:rPr lang="fr-CA" dirty="0"/>
              <a:t>Recommandation (suite)</a:t>
            </a:r>
          </a:p>
        </p:txBody>
      </p:sp>
      <p:sp>
        <p:nvSpPr>
          <p:cNvPr id="3" name="Espace réservé du contenu 2">
            <a:extLst>
              <a:ext uri="{FF2B5EF4-FFF2-40B4-BE49-F238E27FC236}">
                <a16:creationId xmlns:a16="http://schemas.microsoft.com/office/drawing/2014/main" id="{07117C79-0921-4DD6-B560-D52CA2E14BA7}"/>
              </a:ext>
            </a:extLst>
          </p:cNvPr>
          <p:cNvSpPr>
            <a:spLocks noGrp="1"/>
          </p:cNvSpPr>
          <p:nvPr>
            <p:ph idx="1"/>
          </p:nvPr>
        </p:nvSpPr>
        <p:spPr>
          <a:xfrm>
            <a:off x="925974" y="1456431"/>
            <a:ext cx="10515599" cy="4673066"/>
          </a:xfrm>
        </p:spPr>
        <p:txBody>
          <a:bodyPr>
            <a:noAutofit/>
          </a:bodyPr>
          <a:lstStyle/>
          <a:p>
            <a:pPr marL="0" indent="0">
              <a:buNone/>
            </a:pPr>
            <a:endParaRPr lang="fr-CA" sz="2000" dirty="0"/>
          </a:p>
          <a:p>
            <a:pPr marL="542925" indent="-542925">
              <a:buAutoNum type="arabicPeriod" startAt="3"/>
            </a:pPr>
            <a:r>
              <a:rPr lang="fr-CA" sz="2000" dirty="0"/>
              <a:t>Les clientèles adultes et pédiatriques nécessitant des soins pharmaceutiques secondaires, surtout celles de la </a:t>
            </a:r>
            <a:r>
              <a:rPr lang="fr-CA" sz="2000" dirty="0">
                <a:solidFill>
                  <a:srgbClr val="B11739"/>
                </a:solidFill>
                <a:latin typeface="Segoe UI Semibold" panose="020B0702040204020203" pitchFamily="34" charset="0"/>
                <a:cs typeface="Segoe UI Semibold" panose="020B0702040204020203" pitchFamily="34" charset="0"/>
              </a:rPr>
              <a:t>cardiologie, de la chirurgie, de la gériatrie (courte et longue durée), de l’infectiologie, de la médecine, de la santé mentale, des soins palliatifs et de l’urgence</a:t>
            </a:r>
            <a:r>
              <a:rPr lang="fr-CA" sz="2000" dirty="0"/>
              <a:t>;</a:t>
            </a:r>
            <a:r>
              <a:rPr lang="fr-CA" sz="2000" dirty="0">
                <a:solidFill>
                  <a:srgbClr val="FF0000"/>
                </a:solidFill>
              </a:rPr>
              <a:t> </a:t>
            </a:r>
          </a:p>
          <a:p>
            <a:pPr marL="542925" indent="-542925">
              <a:buAutoNum type="arabicPeriod" startAt="3"/>
            </a:pPr>
            <a:endParaRPr lang="fr-CA" sz="2000" dirty="0">
              <a:solidFill>
                <a:srgbClr val="FF0000"/>
              </a:solidFill>
            </a:endParaRPr>
          </a:p>
          <a:p>
            <a:pPr marL="542925" indent="-542925">
              <a:buAutoNum type="arabicPeriod" startAt="3"/>
            </a:pPr>
            <a:r>
              <a:rPr lang="fr-CA" sz="2000" dirty="0"/>
              <a:t>Les clientèles adultes et pédiatriques nécessitant des soins pharmaceutiques primaires durant leur hospitalisation. </a:t>
            </a:r>
          </a:p>
        </p:txBody>
      </p:sp>
      <p:sp>
        <p:nvSpPr>
          <p:cNvPr id="6" name="Rectangle : coins arrondis 5">
            <a:extLst>
              <a:ext uri="{FF2B5EF4-FFF2-40B4-BE49-F238E27FC236}">
                <a16:creationId xmlns:a16="http://schemas.microsoft.com/office/drawing/2014/main" id="{D09319F2-5588-42D8-AE38-A99E25F90343}"/>
              </a:ext>
            </a:extLst>
          </p:cNvPr>
          <p:cNvSpPr/>
          <p:nvPr/>
        </p:nvSpPr>
        <p:spPr>
          <a:xfrm>
            <a:off x="2970962" y="4736738"/>
            <a:ext cx="6250076" cy="664831"/>
          </a:xfrm>
          <a:prstGeom prst="roundRect">
            <a:avLst/>
          </a:prstGeom>
          <a:solidFill>
            <a:schemeClr val="accent6">
              <a:lumMod val="75000"/>
            </a:schemeClr>
          </a:soli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bg1"/>
                </a:solidFill>
                <a:latin typeface="Segoe UI Semibold" panose="020B0702040204020203" pitchFamily="34" charset="0"/>
                <a:cs typeface="Segoe UI Semibold" panose="020B0702040204020203" pitchFamily="34" charset="0"/>
              </a:rPr>
              <a:t>Le choix des clientèles énumérées évoluera et devra tenir compte des données probantes à venir.</a:t>
            </a:r>
          </a:p>
        </p:txBody>
      </p:sp>
    </p:spTree>
    <p:extLst>
      <p:ext uri="{BB962C8B-B14F-4D97-AF65-F5344CB8AC3E}">
        <p14:creationId xmlns:p14="http://schemas.microsoft.com/office/powerpoint/2010/main" val="367207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8AFBE7-4A81-4E9C-9BE0-F5EC59769C5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44928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8858A-1B46-4065-9278-11F127980B7D}"/>
              </a:ext>
            </a:extLst>
          </p:cNvPr>
          <p:cNvSpPr>
            <a:spLocks noGrp="1"/>
          </p:cNvSpPr>
          <p:nvPr>
            <p:ph type="title"/>
          </p:nvPr>
        </p:nvSpPr>
        <p:spPr/>
        <p:txBody>
          <a:bodyPr/>
          <a:lstStyle/>
          <a:p>
            <a:r>
              <a:rPr lang="fr-CA" dirty="0"/>
              <a:t>Le présent - Activités du pharmacien</a:t>
            </a:r>
          </a:p>
        </p:txBody>
      </p:sp>
      <p:sp>
        <p:nvSpPr>
          <p:cNvPr id="3" name="Espace réservé du contenu 2">
            <a:extLst>
              <a:ext uri="{FF2B5EF4-FFF2-40B4-BE49-F238E27FC236}">
                <a16:creationId xmlns:a16="http://schemas.microsoft.com/office/drawing/2014/main" id="{5ACD8723-2A53-43A2-8FD5-D3756131B8D8}"/>
              </a:ext>
            </a:extLst>
          </p:cNvPr>
          <p:cNvSpPr>
            <a:spLocks noGrp="1"/>
          </p:cNvSpPr>
          <p:nvPr>
            <p:ph idx="1"/>
          </p:nvPr>
        </p:nvSpPr>
        <p:spPr/>
        <p:txBody>
          <a:bodyPr/>
          <a:lstStyle/>
          <a:p>
            <a:pPr marL="0" indent="0" algn="ctr">
              <a:buNone/>
            </a:pPr>
            <a:endParaRPr lang="fr-CA" dirty="0"/>
          </a:p>
          <a:p>
            <a:pPr marL="0" indent="0" algn="ctr">
              <a:buNone/>
            </a:pPr>
            <a:r>
              <a:rPr lang="fr-CA" sz="2800" dirty="0">
                <a:solidFill>
                  <a:srgbClr val="FF0000"/>
                </a:solidFill>
              </a:rPr>
              <a:t>Mais, qu’est-ce que ça fait un pharmacien en clinique ???</a:t>
            </a:r>
          </a:p>
          <a:p>
            <a:pPr marL="0" indent="0" algn="ctr">
              <a:buNone/>
            </a:pPr>
            <a:endParaRPr lang="fr-CA" sz="2800" dirty="0">
              <a:solidFill>
                <a:srgbClr val="FF0000"/>
              </a:solidFill>
            </a:endParaRPr>
          </a:p>
        </p:txBody>
      </p:sp>
    </p:spTree>
    <p:extLst>
      <p:ext uri="{BB962C8B-B14F-4D97-AF65-F5344CB8AC3E}">
        <p14:creationId xmlns:p14="http://schemas.microsoft.com/office/powerpoint/2010/main" val="109565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EB2B074-3B13-4885-B64C-D1B7E57A8505}"/>
              </a:ext>
            </a:extLst>
          </p:cNvPr>
          <p:cNvPicPr>
            <a:picLocks noChangeAspect="1"/>
          </p:cNvPicPr>
          <p:nvPr/>
        </p:nvPicPr>
        <p:blipFill>
          <a:blip r:embed="rId3"/>
          <a:stretch>
            <a:fillRect/>
          </a:stretch>
        </p:blipFill>
        <p:spPr>
          <a:xfrm>
            <a:off x="4509682" y="0"/>
            <a:ext cx="6231544" cy="7081024"/>
          </a:xfrm>
          <a:prstGeom prst="rect">
            <a:avLst/>
          </a:prstGeom>
        </p:spPr>
      </p:pic>
      <p:grpSp>
        <p:nvGrpSpPr>
          <p:cNvPr id="7" name="Groupe 6">
            <a:extLst>
              <a:ext uri="{FF2B5EF4-FFF2-40B4-BE49-F238E27FC236}">
                <a16:creationId xmlns:a16="http://schemas.microsoft.com/office/drawing/2014/main" id="{77882F42-E83D-41E1-BBEF-19A2E4EE48BB}"/>
              </a:ext>
            </a:extLst>
          </p:cNvPr>
          <p:cNvGrpSpPr/>
          <p:nvPr/>
        </p:nvGrpSpPr>
        <p:grpSpPr>
          <a:xfrm>
            <a:off x="876997" y="2119743"/>
            <a:ext cx="2818014" cy="2818014"/>
            <a:chOff x="876997" y="2119743"/>
            <a:chExt cx="2818014" cy="2818014"/>
          </a:xfrm>
        </p:grpSpPr>
        <p:sp>
          <p:nvSpPr>
            <p:cNvPr id="5" name="Ellipse 4">
              <a:extLst>
                <a:ext uri="{FF2B5EF4-FFF2-40B4-BE49-F238E27FC236}">
                  <a16:creationId xmlns:a16="http://schemas.microsoft.com/office/drawing/2014/main" id="{958907BC-E80C-40C8-B06D-2EFADCEE535D}"/>
                </a:ext>
              </a:extLst>
            </p:cNvPr>
            <p:cNvSpPr/>
            <p:nvPr/>
          </p:nvSpPr>
          <p:spPr>
            <a:xfrm>
              <a:off x="876997" y="2119743"/>
              <a:ext cx="2818014" cy="2818014"/>
            </a:xfrm>
            <a:prstGeom prst="ellipse">
              <a:avLst/>
            </a:prstGeom>
            <a:noFill/>
            <a:ln w="57150">
              <a:solidFill>
                <a:srgbClr val="B0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e 5">
              <a:extLst>
                <a:ext uri="{FF2B5EF4-FFF2-40B4-BE49-F238E27FC236}">
                  <a16:creationId xmlns:a16="http://schemas.microsoft.com/office/drawing/2014/main" id="{4BACEAB1-0C68-48E4-9B29-448FCFF78654}"/>
                </a:ext>
              </a:extLst>
            </p:cNvPr>
            <p:cNvSpPr/>
            <p:nvPr/>
          </p:nvSpPr>
          <p:spPr>
            <a:xfrm>
              <a:off x="1051561" y="2285999"/>
              <a:ext cx="2477194" cy="2477194"/>
            </a:xfrm>
            <a:prstGeom prst="ellipse">
              <a:avLst/>
            </a:prstGeom>
            <a:solidFill>
              <a:srgbClr val="B0003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ZoneTexte 7">
            <a:extLst>
              <a:ext uri="{FF2B5EF4-FFF2-40B4-BE49-F238E27FC236}">
                <a16:creationId xmlns:a16="http://schemas.microsoft.com/office/drawing/2014/main" id="{C5C9DCC3-3826-4988-9C9B-62962B54E752}"/>
              </a:ext>
            </a:extLst>
          </p:cNvPr>
          <p:cNvSpPr txBox="1"/>
          <p:nvPr/>
        </p:nvSpPr>
        <p:spPr>
          <a:xfrm>
            <a:off x="1450774" y="2739766"/>
            <a:ext cx="22442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white"/>
                </a:solidFill>
                <a:effectLst/>
                <a:uLnTx/>
                <a:uFillTx/>
                <a:latin typeface="Calibri" panose="020F0502020204030204"/>
                <a:ea typeface="+mn-ea"/>
                <a:cs typeface="+mn-cs"/>
              </a:rPr>
              <a:t>Activités cliniques du pharmacien</a:t>
            </a:r>
          </a:p>
        </p:txBody>
      </p:sp>
      <p:sp>
        <p:nvSpPr>
          <p:cNvPr id="3" name="Ellipse 2">
            <a:extLst>
              <a:ext uri="{FF2B5EF4-FFF2-40B4-BE49-F238E27FC236}">
                <a16:creationId xmlns:a16="http://schemas.microsoft.com/office/drawing/2014/main" id="{2EEBB6DB-7369-4783-8C04-023531F78423}"/>
              </a:ext>
            </a:extLst>
          </p:cNvPr>
          <p:cNvSpPr/>
          <p:nvPr/>
        </p:nvSpPr>
        <p:spPr>
          <a:xfrm>
            <a:off x="4972594" y="428440"/>
            <a:ext cx="1193075" cy="364039"/>
          </a:xfrm>
          <a:prstGeom prst="ellipse">
            <a:avLst/>
          </a:prstGeom>
          <a:noFill/>
          <a:ln>
            <a:solidFill>
              <a:srgbClr val="B0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14216EF3-1DF6-4BEA-BEDA-08EE2582C56C}"/>
              </a:ext>
            </a:extLst>
          </p:cNvPr>
          <p:cNvPicPr>
            <a:picLocks noChangeAspect="1"/>
          </p:cNvPicPr>
          <p:nvPr/>
        </p:nvPicPr>
        <p:blipFill>
          <a:blip r:embed="rId4"/>
          <a:stretch>
            <a:fillRect/>
          </a:stretch>
        </p:blipFill>
        <p:spPr>
          <a:xfrm>
            <a:off x="4879303" y="2473235"/>
            <a:ext cx="1499746" cy="364039"/>
          </a:xfrm>
          <a:prstGeom prst="rect">
            <a:avLst/>
          </a:prstGeom>
        </p:spPr>
      </p:pic>
      <p:pic>
        <p:nvPicPr>
          <p:cNvPr id="10" name="Image 9">
            <a:extLst>
              <a:ext uri="{FF2B5EF4-FFF2-40B4-BE49-F238E27FC236}">
                <a16:creationId xmlns:a16="http://schemas.microsoft.com/office/drawing/2014/main" id="{2ECF8222-158E-426E-B2A7-C6DC446DD33B}"/>
              </a:ext>
            </a:extLst>
          </p:cNvPr>
          <p:cNvPicPr>
            <a:picLocks noChangeAspect="1"/>
          </p:cNvPicPr>
          <p:nvPr/>
        </p:nvPicPr>
        <p:blipFill>
          <a:blip r:embed="rId5"/>
          <a:stretch>
            <a:fillRect/>
          </a:stretch>
        </p:blipFill>
        <p:spPr>
          <a:xfrm>
            <a:off x="4742998" y="4341236"/>
            <a:ext cx="1652265" cy="396274"/>
          </a:xfrm>
          <a:prstGeom prst="rect">
            <a:avLst/>
          </a:prstGeom>
        </p:spPr>
      </p:pic>
      <p:pic>
        <p:nvPicPr>
          <p:cNvPr id="11" name="Image 10">
            <a:extLst>
              <a:ext uri="{FF2B5EF4-FFF2-40B4-BE49-F238E27FC236}">
                <a16:creationId xmlns:a16="http://schemas.microsoft.com/office/drawing/2014/main" id="{12500DAA-5952-4F60-A7C9-CFF6914C1685}"/>
              </a:ext>
            </a:extLst>
          </p:cNvPr>
          <p:cNvPicPr>
            <a:picLocks noChangeAspect="1"/>
          </p:cNvPicPr>
          <p:nvPr/>
        </p:nvPicPr>
        <p:blipFill>
          <a:blip r:embed="rId6"/>
          <a:stretch>
            <a:fillRect/>
          </a:stretch>
        </p:blipFill>
        <p:spPr>
          <a:xfrm>
            <a:off x="5161874" y="4937757"/>
            <a:ext cx="2466777" cy="396274"/>
          </a:xfrm>
          <a:prstGeom prst="rect">
            <a:avLst/>
          </a:prstGeom>
        </p:spPr>
      </p:pic>
    </p:spTree>
    <p:extLst>
      <p:ext uri="{BB962C8B-B14F-4D97-AF65-F5344CB8AC3E}">
        <p14:creationId xmlns:p14="http://schemas.microsoft.com/office/powerpoint/2010/main" val="384275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02495"/>
            <a:ext cx="10515600" cy="1325563"/>
          </a:xfrm>
        </p:spPr>
        <p:txBody>
          <a:bodyPr>
            <a:normAutofit fontScale="90000"/>
          </a:bodyPr>
          <a:lstStyle/>
          <a:p>
            <a:r>
              <a:rPr lang="fr-CA" dirty="0"/>
              <a:t>Impact des activités cliniques</a:t>
            </a:r>
            <a:br>
              <a:rPr lang="fr-CA" dirty="0"/>
            </a:br>
            <a:r>
              <a:rPr lang="fr-CA" sz="2000" i="1" dirty="0">
                <a:latin typeface="Segoe UI Light" panose="020B0502040204020203" pitchFamily="34" charset="0"/>
                <a:cs typeface="Segoe UI Light" panose="020B0502040204020203" pitchFamily="34" charset="0"/>
              </a:rPr>
              <a:t>Études phares : Bond </a:t>
            </a:r>
            <a:r>
              <a:rPr lang="fr-CA" sz="2000" i="1" dirty="0">
                <a:latin typeface="Segoe UI Light" panose="020B0502040204020203" pitchFamily="34" charset="0"/>
                <a:ea typeface="Calibri" panose="020F0502020204030204" pitchFamily="34" charset="0"/>
                <a:cs typeface="Segoe UI Light" panose="020B0502040204020203" pitchFamily="34" charset="0"/>
              </a:rPr>
              <a:t>1999, </a:t>
            </a:r>
            <a:r>
              <a:rPr lang="fr-CA" sz="2000" i="1" dirty="0" err="1">
                <a:latin typeface="Segoe UI Light" panose="020B0502040204020203" pitchFamily="34" charset="0"/>
                <a:ea typeface="Calibri" panose="020F0502020204030204" pitchFamily="34" charset="0"/>
                <a:cs typeface="Segoe UI Light" panose="020B0502040204020203" pitchFamily="34" charset="0"/>
              </a:rPr>
              <a:t>Kaboli</a:t>
            </a:r>
            <a:r>
              <a:rPr lang="fr-CA" sz="2000" i="1" dirty="0">
                <a:latin typeface="Segoe UI Light" panose="020B0502040204020203" pitchFamily="34" charset="0"/>
                <a:ea typeface="Calibri" panose="020F0502020204030204" pitchFamily="34" charset="0"/>
                <a:cs typeface="Segoe UI Light" panose="020B0502040204020203" pitchFamily="34" charset="0"/>
              </a:rPr>
              <a:t> 2006, </a:t>
            </a:r>
            <a:r>
              <a:rPr lang="fr-CA" sz="2000" i="1" dirty="0" err="1">
                <a:latin typeface="Segoe UI Light" panose="020B0502040204020203" pitchFamily="34" charset="0"/>
                <a:ea typeface="Calibri" panose="020F0502020204030204" pitchFamily="34" charset="0"/>
                <a:cs typeface="Segoe UI Light" panose="020B0502040204020203" pitchFamily="34" charset="0"/>
              </a:rPr>
              <a:t>Gillepsie</a:t>
            </a:r>
            <a:r>
              <a:rPr lang="fr-CA" sz="2000" i="1" dirty="0">
                <a:latin typeface="Segoe UI Light" panose="020B0502040204020203" pitchFamily="34" charset="0"/>
                <a:ea typeface="Calibri" panose="020F0502020204030204" pitchFamily="34" charset="0"/>
                <a:cs typeface="Segoe UI Light" panose="020B0502040204020203" pitchFamily="34" charset="0"/>
              </a:rPr>
              <a:t> 2009, </a:t>
            </a:r>
            <a:r>
              <a:rPr lang="fr-CA" sz="2000" i="1" dirty="0" err="1">
                <a:latin typeface="Segoe UI Light" panose="020B0502040204020203" pitchFamily="34" charset="0"/>
                <a:ea typeface="Calibri" panose="020F0502020204030204" pitchFamily="34" charset="0"/>
                <a:cs typeface="Segoe UI Light" panose="020B0502040204020203" pitchFamily="34" charset="0"/>
              </a:rPr>
              <a:t>Makowsky</a:t>
            </a:r>
            <a:r>
              <a:rPr lang="fr-CA" sz="2000" i="1" dirty="0">
                <a:latin typeface="Segoe UI Light" panose="020B0502040204020203" pitchFamily="34" charset="0"/>
                <a:ea typeface="Calibri" panose="020F0502020204030204" pitchFamily="34" charset="0"/>
                <a:cs typeface="Segoe UI Light" panose="020B0502040204020203" pitchFamily="34" charset="0"/>
              </a:rPr>
              <a:t> 2009, </a:t>
            </a:r>
            <a:r>
              <a:rPr lang="fr-CA" sz="2000" i="1" dirty="0" err="1">
                <a:latin typeface="Segoe UI Light" panose="020B0502040204020203" pitchFamily="34" charset="0"/>
                <a:cs typeface="Segoe UI Light" panose="020B0502040204020203" pitchFamily="34" charset="0"/>
              </a:rPr>
              <a:t>Chisholms</a:t>
            </a:r>
            <a:r>
              <a:rPr lang="fr-CA" sz="2000" i="1" dirty="0">
                <a:latin typeface="Segoe UI Light" panose="020B0502040204020203" pitchFamily="34" charset="0"/>
                <a:cs typeface="Segoe UI Light" panose="020B0502040204020203" pitchFamily="34" charset="0"/>
              </a:rPr>
              <a:t>-Burns 2010</a:t>
            </a:r>
            <a:br>
              <a:rPr lang="fr-CA" i="1" dirty="0">
                <a:latin typeface="Segoe UI Light" panose="020B0502040204020203" pitchFamily="34" charset="0"/>
                <a:ea typeface="Calibri" panose="020F0502020204030204" pitchFamily="34" charset="0"/>
                <a:cs typeface="Segoe UI Light" panose="020B0502040204020203" pitchFamily="34" charset="0"/>
              </a:rPr>
            </a:br>
            <a:endParaRPr lang="fr-CA" dirty="0"/>
          </a:p>
        </p:txBody>
      </p:sp>
      <p:sp>
        <p:nvSpPr>
          <p:cNvPr id="3" name="Espace réservé du contenu 2"/>
          <p:cNvSpPr>
            <a:spLocks noGrp="1"/>
          </p:cNvSpPr>
          <p:nvPr>
            <p:ph sz="half" idx="1"/>
          </p:nvPr>
        </p:nvSpPr>
        <p:spPr>
          <a:xfrm>
            <a:off x="838200" y="1825625"/>
            <a:ext cx="4970929" cy="3105603"/>
          </a:xfrm>
        </p:spPr>
        <p:txBody>
          <a:bodyPr>
            <a:normAutofit lnSpcReduction="10000"/>
          </a:bodyPr>
          <a:lstStyle/>
          <a:p>
            <a:pPr marL="25400">
              <a:spcBef>
                <a:spcPts val="600"/>
              </a:spcBef>
              <a:spcAft>
                <a:spcPts val="0"/>
              </a:spcAft>
            </a:pPr>
            <a:r>
              <a:rPr lang="fr-CA" dirty="0"/>
              <a:t>↓ Taux de mortalité</a:t>
            </a:r>
          </a:p>
          <a:p>
            <a:pPr marL="25400">
              <a:spcBef>
                <a:spcPts val="600"/>
              </a:spcBef>
              <a:spcAft>
                <a:spcPts val="0"/>
              </a:spcAft>
            </a:pPr>
            <a:r>
              <a:rPr lang="fr-CA" dirty="0"/>
              <a:t>↓ Coûts des médicaments</a:t>
            </a:r>
          </a:p>
          <a:p>
            <a:pPr marL="25400">
              <a:spcBef>
                <a:spcPts val="600"/>
              </a:spcBef>
              <a:spcAft>
                <a:spcPts val="0"/>
              </a:spcAft>
            </a:pPr>
            <a:r>
              <a:rPr lang="fr-CA" dirty="0"/>
              <a:t>↓ Coûts des soins globaux</a:t>
            </a:r>
          </a:p>
          <a:p>
            <a:pPr marL="25400">
              <a:spcBef>
                <a:spcPts val="600"/>
              </a:spcBef>
              <a:spcAft>
                <a:spcPts val="0"/>
              </a:spcAft>
            </a:pPr>
            <a:r>
              <a:rPr lang="fr-CA" dirty="0"/>
              <a:t>↓ Durée de séjour</a:t>
            </a:r>
          </a:p>
          <a:p>
            <a:pPr marL="25400">
              <a:spcBef>
                <a:spcPts val="600"/>
              </a:spcBef>
              <a:spcAft>
                <a:spcPts val="0"/>
              </a:spcAft>
            </a:pPr>
            <a:r>
              <a:rPr lang="fr-CA" dirty="0"/>
              <a:t>↓ Erreurs liées aux médicaments</a:t>
            </a:r>
          </a:p>
          <a:p>
            <a:pPr marL="25400">
              <a:spcBef>
                <a:spcPts val="600"/>
              </a:spcBef>
              <a:spcAft>
                <a:spcPts val="0"/>
              </a:spcAft>
            </a:pPr>
            <a:r>
              <a:rPr lang="fr-CA" dirty="0"/>
              <a:t>↓ Effets indésirables</a:t>
            </a:r>
          </a:p>
          <a:p>
            <a:endParaRPr lang="fr-CA" dirty="0"/>
          </a:p>
        </p:txBody>
      </p:sp>
      <p:sp>
        <p:nvSpPr>
          <p:cNvPr id="4" name="Espace réservé du contenu 3"/>
          <p:cNvSpPr>
            <a:spLocks noGrp="1"/>
          </p:cNvSpPr>
          <p:nvPr>
            <p:ph sz="half" idx="2"/>
          </p:nvPr>
        </p:nvSpPr>
        <p:spPr>
          <a:xfrm>
            <a:off x="6172200" y="1825625"/>
            <a:ext cx="5822576" cy="4351338"/>
          </a:xfrm>
        </p:spPr>
        <p:txBody>
          <a:bodyPr>
            <a:normAutofit lnSpcReduction="10000"/>
          </a:bodyPr>
          <a:lstStyle/>
          <a:p>
            <a:pPr marL="263525" indent="-263525">
              <a:spcBef>
                <a:spcPts val="600"/>
              </a:spcBef>
              <a:spcAft>
                <a:spcPts val="0"/>
              </a:spcAft>
            </a:pPr>
            <a:r>
              <a:rPr lang="fr-CA" dirty="0"/>
              <a:t>↑ Adhésion au traitement</a:t>
            </a:r>
          </a:p>
          <a:p>
            <a:pPr marL="263525" indent="-263525">
              <a:spcBef>
                <a:spcPts val="600"/>
              </a:spcBef>
              <a:spcAft>
                <a:spcPts val="0"/>
              </a:spcAft>
            </a:pPr>
            <a:r>
              <a:rPr lang="fr-CA" dirty="0"/>
              <a:t>↑ Connaissances du patient relatives à sa médication</a:t>
            </a:r>
          </a:p>
          <a:p>
            <a:pPr marL="263525" indent="-263525">
              <a:spcBef>
                <a:spcPts val="600"/>
              </a:spcBef>
              <a:spcAft>
                <a:spcPts val="0"/>
              </a:spcAft>
            </a:pPr>
            <a:r>
              <a:rPr lang="fr-CA" dirty="0"/>
              <a:t>↓ Consultations à l’hôpital post congé</a:t>
            </a:r>
          </a:p>
          <a:p>
            <a:pPr marL="263525" indent="-263525">
              <a:spcBef>
                <a:spcPts val="600"/>
              </a:spcBef>
              <a:spcAft>
                <a:spcPts val="0"/>
              </a:spcAft>
            </a:pPr>
            <a:r>
              <a:rPr lang="fr-CA" dirty="0"/>
              <a:t>↓ Consultations à l’urgence</a:t>
            </a:r>
          </a:p>
          <a:p>
            <a:pPr marL="263525" indent="-263525">
              <a:spcBef>
                <a:spcPts val="600"/>
              </a:spcBef>
              <a:spcAft>
                <a:spcPts val="0"/>
              </a:spcAft>
            </a:pPr>
            <a:r>
              <a:rPr lang="fr-CA" dirty="0"/>
              <a:t>↓ Réadmissions dues aux effets indésirables </a:t>
            </a:r>
          </a:p>
          <a:p>
            <a:pPr marL="263525" indent="-263525">
              <a:spcBef>
                <a:spcPts val="600"/>
              </a:spcBef>
              <a:spcAft>
                <a:spcPts val="0"/>
              </a:spcAft>
            </a:pPr>
            <a:r>
              <a:rPr lang="fr-CA" dirty="0"/>
              <a:t>↓ Réadmissions à 3 mois  </a:t>
            </a:r>
          </a:p>
          <a:p>
            <a:endParaRPr lang="fr-CA" dirty="0"/>
          </a:p>
        </p:txBody>
      </p:sp>
    </p:spTree>
    <p:extLst>
      <p:ext uri="{BB962C8B-B14F-4D97-AF65-F5344CB8AC3E}">
        <p14:creationId xmlns:p14="http://schemas.microsoft.com/office/powerpoint/2010/main" val="784233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98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DBD94FC-59C0-475C-978D-040C4CEE4636}"/>
              </a:ext>
            </a:extLst>
          </p:cNvPr>
          <p:cNvPicPr>
            <a:picLocks noChangeAspect="1"/>
          </p:cNvPicPr>
          <p:nvPr/>
        </p:nvPicPr>
        <p:blipFill>
          <a:blip r:embed="rId3"/>
          <a:stretch>
            <a:fillRect/>
          </a:stretch>
        </p:blipFill>
        <p:spPr>
          <a:xfrm>
            <a:off x="431684" y="1416521"/>
            <a:ext cx="6157913" cy="4333875"/>
          </a:xfrm>
          <a:prstGeom prst="rect">
            <a:avLst/>
          </a:prstGeom>
        </p:spPr>
      </p:pic>
      <p:pic>
        <p:nvPicPr>
          <p:cNvPr id="9" name="Espace réservé du contenu 8">
            <a:extLst>
              <a:ext uri="{FF2B5EF4-FFF2-40B4-BE49-F238E27FC236}">
                <a16:creationId xmlns:a16="http://schemas.microsoft.com/office/drawing/2014/main" id="{44A46FEF-6956-438D-BE05-EE3E95618093}"/>
              </a:ext>
            </a:extLst>
          </p:cNvPr>
          <p:cNvPicPr>
            <a:picLocks noGrp="1" noChangeAspect="1"/>
          </p:cNvPicPr>
          <p:nvPr>
            <p:ph sz="half" idx="4294967295"/>
          </p:nvPr>
        </p:nvPicPr>
        <p:blipFill>
          <a:blip r:embed="rId4"/>
          <a:stretch>
            <a:fillRect/>
          </a:stretch>
        </p:blipFill>
        <p:spPr>
          <a:xfrm>
            <a:off x="6974124" y="1416521"/>
            <a:ext cx="4637109" cy="4333874"/>
          </a:xfrm>
          <a:prstGeom prst="rect">
            <a:avLst/>
          </a:prstGeom>
        </p:spPr>
      </p:pic>
      <p:sp>
        <p:nvSpPr>
          <p:cNvPr id="2" name="Titre 1">
            <a:extLst>
              <a:ext uri="{FF2B5EF4-FFF2-40B4-BE49-F238E27FC236}">
                <a16:creationId xmlns:a16="http://schemas.microsoft.com/office/drawing/2014/main" id="{5D7F7C2D-01E5-4910-A452-C394994E561D}"/>
              </a:ext>
            </a:extLst>
          </p:cNvPr>
          <p:cNvSpPr>
            <a:spLocks noGrp="1"/>
          </p:cNvSpPr>
          <p:nvPr>
            <p:ph type="title" idx="4294967295"/>
          </p:nvPr>
        </p:nvSpPr>
        <p:spPr>
          <a:xfrm>
            <a:off x="0" y="507011"/>
            <a:ext cx="12192001" cy="746125"/>
          </a:xfrm>
        </p:spPr>
        <p:txBody>
          <a:bodyPr vert="horz" lIns="91440" tIns="45720" rIns="91440" bIns="45720" rtlCol="0" anchor="ctr">
            <a:normAutofit/>
          </a:bodyPr>
          <a:lstStyle/>
          <a:p>
            <a:pPr algn="ctr"/>
            <a:r>
              <a:rPr lang="en-US" sz="3600" kern="1200" dirty="0" err="1">
                <a:solidFill>
                  <a:schemeClr val="bg1"/>
                </a:solidFill>
                <a:latin typeface="Segoe UI Semilight" panose="020B0402040204020203" pitchFamily="34" charset="0"/>
                <a:cs typeface="Segoe UI Semilight" panose="020B0402040204020203" pitchFamily="34" charset="0"/>
              </a:rPr>
              <a:t>Différences</a:t>
            </a:r>
            <a:r>
              <a:rPr lang="en-US" sz="3600" kern="1200" dirty="0">
                <a:solidFill>
                  <a:schemeClr val="bg1"/>
                </a:solidFill>
                <a:latin typeface="Segoe UI Semilight" panose="020B0402040204020203" pitchFamily="34" charset="0"/>
                <a:cs typeface="Segoe UI Semilight" panose="020B0402040204020203" pitchFamily="34" charset="0"/>
              </a:rPr>
              <a:t> France-Québec</a:t>
            </a:r>
          </a:p>
        </p:txBody>
      </p:sp>
      <p:sp>
        <p:nvSpPr>
          <p:cNvPr id="5" name="ZoneTexte 4">
            <a:extLst>
              <a:ext uri="{FF2B5EF4-FFF2-40B4-BE49-F238E27FC236}">
                <a16:creationId xmlns:a16="http://schemas.microsoft.com/office/drawing/2014/main" id="{0B24BCD9-00A2-4883-B733-E81BF11170ED}"/>
              </a:ext>
            </a:extLst>
          </p:cNvPr>
          <p:cNvSpPr txBox="1"/>
          <p:nvPr/>
        </p:nvSpPr>
        <p:spPr>
          <a:xfrm>
            <a:off x="7565503" y="5889066"/>
            <a:ext cx="3547861" cy="830997"/>
          </a:xfrm>
          <a:prstGeom prst="rect">
            <a:avLst/>
          </a:prstGeom>
          <a:noFill/>
        </p:spPr>
        <p:txBody>
          <a:bodyPr wrap="square" rtlCol="0">
            <a:spAutoFit/>
          </a:bodyPr>
          <a:lstStyle/>
          <a:p>
            <a:r>
              <a:rPr lang="fr-CA" sz="2400" dirty="0">
                <a:solidFill>
                  <a:schemeClr val="bg1"/>
                </a:solidFill>
                <a:latin typeface="Segoe UI Semilight" panose="020B0402040204020203" pitchFamily="34" charset="0"/>
                <a:cs typeface="Segoe UI Semilight" panose="020B0402040204020203" pitchFamily="34" charset="0"/>
              </a:rPr>
              <a:t>8,45 millions d’habitants</a:t>
            </a:r>
          </a:p>
          <a:p>
            <a:r>
              <a:rPr lang="fr-CA" sz="2400" dirty="0">
                <a:solidFill>
                  <a:schemeClr val="bg1"/>
                </a:solidFill>
                <a:latin typeface="Segoe UI Semilight" panose="020B0402040204020203" pitchFamily="34" charset="0"/>
                <a:cs typeface="Segoe UI Semilight" panose="020B0402040204020203" pitchFamily="34" charset="0"/>
              </a:rPr>
              <a:t>(79 % ont reçu 2 doses) </a:t>
            </a:r>
          </a:p>
        </p:txBody>
      </p:sp>
      <p:sp>
        <p:nvSpPr>
          <p:cNvPr id="6" name="ZoneTexte 5">
            <a:extLst>
              <a:ext uri="{FF2B5EF4-FFF2-40B4-BE49-F238E27FC236}">
                <a16:creationId xmlns:a16="http://schemas.microsoft.com/office/drawing/2014/main" id="{D5AE54BD-BD12-4DAA-BED7-CFFC2F68DB1D}"/>
              </a:ext>
            </a:extLst>
          </p:cNvPr>
          <p:cNvSpPr txBox="1"/>
          <p:nvPr/>
        </p:nvSpPr>
        <p:spPr>
          <a:xfrm>
            <a:off x="1694493" y="5889067"/>
            <a:ext cx="4187471" cy="830997"/>
          </a:xfrm>
          <a:prstGeom prst="rect">
            <a:avLst/>
          </a:prstGeom>
          <a:noFill/>
        </p:spPr>
        <p:txBody>
          <a:bodyPr wrap="square" rtlCol="0">
            <a:spAutoFit/>
          </a:bodyPr>
          <a:lstStyle/>
          <a:p>
            <a:r>
              <a:rPr lang="fr-CA" sz="2400" dirty="0">
                <a:solidFill>
                  <a:schemeClr val="bg1"/>
                </a:solidFill>
                <a:latin typeface="Segoe UI Semilight" panose="020B0402040204020203" pitchFamily="34" charset="0"/>
                <a:cs typeface="Segoe UI Semilight" panose="020B0402040204020203" pitchFamily="34" charset="0"/>
              </a:rPr>
              <a:t>5,92 millions d’habitants</a:t>
            </a:r>
          </a:p>
          <a:p>
            <a:r>
              <a:rPr lang="fr-CA" sz="2400" dirty="0">
                <a:solidFill>
                  <a:schemeClr val="bg1"/>
                </a:solidFill>
                <a:latin typeface="Segoe UI Semilight" panose="020B0402040204020203" pitchFamily="34" charset="0"/>
                <a:cs typeface="Segoe UI Semilight" panose="020B0402040204020203" pitchFamily="34" charset="0"/>
              </a:rPr>
              <a:t>(66,3 % ont reçu 2 doses)</a:t>
            </a:r>
          </a:p>
        </p:txBody>
      </p:sp>
    </p:spTree>
    <p:extLst>
      <p:ext uri="{BB962C8B-B14F-4D97-AF65-F5344CB8AC3E}">
        <p14:creationId xmlns:p14="http://schemas.microsoft.com/office/powerpoint/2010/main" val="5678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er 131"/>
          <p:cNvGrpSpPr/>
          <p:nvPr/>
        </p:nvGrpSpPr>
        <p:grpSpPr>
          <a:xfrm>
            <a:off x="1627288" y="2752233"/>
            <a:ext cx="8801413" cy="863998"/>
            <a:chOff x="103287" y="3019739"/>
            <a:chExt cx="8801413" cy="863998"/>
          </a:xfrm>
        </p:grpSpPr>
        <p:sp>
          <p:nvSpPr>
            <p:cNvPr id="134" name="Rectangle 133"/>
            <p:cNvSpPr/>
            <p:nvPr/>
          </p:nvSpPr>
          <p:spPr>
            <a:xfrm>
              <a:off x="103287" y="3019739"/>
              <a:ext cx="8801413" cy="863998"/>
            </a:xfrm>
            <a:prstGeom prst="rect">
              <a:avLst/>
            </a:prstGeom>
            <a:solidFill>
              <a:schemeClr val="accent5">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ZoneTexte 140"/>
            <p:cNvSpPr txBox="1"/>
            <p:nvPr/>
          </p:nvSpPr>
          <p:spPr>
            <a:xfrm rot="16200000">
              <a:off x="-112602" y="3322242"/>
              <a:ext cx="67197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INFIRMIÈRE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51" name="ZoneTexte 150"/>
            <p:cNvSpPr txBox="1"/>
            <p:nvPr/>
          </p:nvSpPr>
          <p:spPr>
            <a:xfrm>
              <a:off x="231158" y="3333192"/>
              <a:ext cx="88998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Triage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Signes vitaux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Examen sommaire</a:t>
              </a:r>
            </a:p>
          </p:txBody>
        </p:sp>
        <p:sp>
          <p:nvSpPr>
            <p:cNvPr id="152" name="ZoneTexte 151"/>
            <p:cNvSpPr txBox="1"/>
            <p:nvPr/>
          </p:nvSpPr>
          <p:spPr>
            <a:xfrm>
              <a:off x="830031" y="3263919"/>
              <a:ext cx="51824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Transfert</a:t>
              </a:r>
            </a:p>
          </p:txBody>
        </p:sp>
        <p:cxnSp>
          <p:nvCxnSpPr>
            <p:cNvPr id="153" name="Connecteur droit 152"/>
            <p:cNvCxnSpPr/>
            <p:nvPr/>
          </p:nvCxnSpPr>
          <p:spPr>
            <a:xfrm flipH="1">
              <a:off x="1162187" y="3091258"/>
              <a:ext cx="6074" cy="18000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54" name="Connecteur droit 153"/>
            <p:cNvCxnSpPr/>
            <p:nvPr/>
          </p:nvCxnSpPr>
          <p:spPr>
            <a:xfrm>
              <a:off x="443461" y="3091258"/>
              <a:ext cx="0" cy="297041"/>
            </a:xfrm>
            <a:prstGeom prst="line">
              <a:avLst/>
            </a:prstGeom>
            <a:ln>
              <a:solidFill>
                <a:srgbClr val="4BACC6"/>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55" name="Connecteur droit 154"/>
            <p:cNvCxnSpPr/>
            <p:nvPr/>
          </p:nvCxnSpPr>
          <p:spPr>
            <a:xfrm flipH="1">
              <a:off x="913697" y="3091258"/>
              <a:ext cx="0" cy="151657"/>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56" name="Connecteur droit 155"/>
            <p:cNvCxnSpPr/>
            <p:nvPr/>
          </p:nvCxnSpPr>
          <p:spPr>
            <a:xfrm flipV="1">
              <a:off x="921394" y="3276338"/>
              <a:ext cx="218933" cy="2975"/>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sp>
          <p:nvSpPr>
            <p:cNvPr id="157" name="ZoneTexte 156"/>
            <p:cNvSpPr txBox="1"/>
            <p:nvPr/>
          </p:nvSpPr>
          <p:spPr>
            <a:xfrm>
              <a:off x="1982026" y="3263919"/>
              <a:ext cx="94233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Signes vitaux, Soins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de progrès</a:t>
              </a:r>
            </a:p>
          </p:txBody>
        </p:sp>
        <p:cxnSp>
          <p:nvCxnSpPr>
            <p:cNvPr id="158" name="Connecteur droit 157"/>
            <p:cNvCxnSpPr/>
            <p:nvPr/>
          </p:nvCxnSpPr>
          <p:spPr>
            <a:xfrm flipH="1">
              <a:off x="2558993" y="3091258"/>
              <a:ext cx="6074" cy="18000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59" name="Connecteur droit 158"/>
            <p:cNvCxnSpPr/>
            <p:nvPr/>
          </p:nvCxnSpPr>
          <p:spPr>
            <a:xfrm>
              <a:off x="2176536" y="3263919"/>
              <a:ext cx="388531" cy="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66" name="Connecteur droit 165"/>
            <p:cNvCxnSpPr/>
            <p:nvPr/>
          </p:nvCxnSpPr>
          <p:spPr>
            <a:xfrm>
              <a:off x="2172422" y="3091258"/>
              <a:ext cx="0" cy="190647"/>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67" name="Connecteur droit 166"/>
            <p:cNvCxnSpPr/>
            <p:nvPr/>
          </p:nvCxnSpPr>
          <p:spPr>
            <a:xfrm flipH="1">
              <a:off x="3922347" y="3093974"/>
              <a:ext cx="0" cy="18000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68" name="Connecteur droit 167"/>
            <p:cNvCxnSpPr/>
            <p:nvPr/>
          </p:nvCxnSpPr>
          <p:spPr>
            <a:xfrm flipH="1">
              <a:off x="3685266" y="3093974"/>
              <a:ext cx="0" cy="151657"/>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69" name="Connecteur droit 168"/>
            <p:cNvCxnSpPr/>
            <p:nvPr/>
          </p:nvCxnSpPr>
          <p:spPr>
            <a:xfrm flipV="1">
              <a:off x="3397230" y="3276338"/>
              <a:ext cx="1268802" cy="2716"/>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70" name="Connecteur droit 169"/>
            <p:cNvCxnSpPr/>
            <p:nvPr/>
          </p:nvCxnSpPr>
          <p:spPr>
            <a:xfrm>
              <a:off x="3397230" y="3096566"/>
              <a:ext cx="0" cy="188055"/>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71" name="Connecteur droit 170"/>
            <p:cNvCxnSpPr/>
            <p:nvPr/>
          </p:nvCxnSpPr>
          <p:spPr>
            <a:xfrm flipH="1">
              <a:off x="4666032" y="3096566"/>
              <a:ext cx="0" cy="18000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72" name="Connecteur droit 171"/>
            <p:cNvCxnSpPr/>
            <p:nvPr/>
          </p:nvCxnSpPr>
          <p:spPr>
            <a:xfrm flipH="1">
              <a:off x="4413557" y="3096566"/>
              <a:ext cx="0" cy="151657"/>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sp>
          <p:nvSpPr>
            <p:cNvPr id="173" name="ZoneTexte 172"/>
            <p:cNvSpPr txBox="1"/>
            <p:nvPr/>
          </p:nvSpPr>
          <p:spPr>
            <a:xfrm>
              <a:off x="3420255" y="3263919"/>
              <a:ext cx="94233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 rapproché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Signes vitaux, Soins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de progrès</a:t>
              </a:r>
            </a:p>
          </p:txBody>
        </p:sp>
        <p:cxnSp>
          <p:nvCxnSpPr>
            <p:cNvPr id="174" name="Connecteur droit 173"/>
            <p:cNvCxnSpPr/>
            <p:nvPr/>
          </p:nvCxnSpPr>
          <p:spPr>
            <a:xfrm flipH="1">
              <a:off x="5790731" y="3093248"/>
              <a:ext cx="0" cy="18000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75" name="Connecteur droit 174"/>
            <p:cNvCxnSpPr/>
            <p:nvPr/>
          </p:nvCxnSpPr>
          <p:spPr>
            <a:xfrm flipH="1">
              <a:off x="6862135" y="3096566"/>
              <a:ext cx="0" cy="151657"/>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76" name="Connecteur droit 175"/>
            <p:cNvCxnSpPr/>
            <p:nvPr/>
          </p:nvCxnSpPr>
          <p:spPr>
            <a:xfrm flipV="1">
              <a:off x="5265614" y="3276338"/>
              <a:ext cx="2246317" cy="199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77" name="Connecteur droit 176"/>
            <p:cNvCxnSpPr/>
            <p:nvPr/>
          </p:nvCxnSpPr>
          <p:spPr>
            <a:xfrm>
              <a:off x="5265614" y="3095840"/>
              <a:ext cx="0" cy="188055"/>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78" name="Connecteur droit 177"/>
            <p:cNvCxnSpPr/>
            <p:nvPr/>
          </p:nvCxnSpPr>
          <p:spPr>
            <a:xfrm flipH="1">
              <a:off x="7511931" y="3095840"/>
              <a:ext cx="0" cy="180000"/>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190" name="Connecteur droit 189"/>
            <p:cNvCxnSpPr/>
            <p:nvPr/>
          </p:nvCxnSpPr>
          <p:spPr>
            <a:xfrm flipH="1">
              <a:off x="6328122" y="3095840"/>
              <a:ext cx="0" cy="151657"/>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sp>
          <p:nvSpPr>
            <p:cNvPr id="199" name="ZoneTexte 198"/>
            <p:cNvSpPr txBox="1"/>
            <p:nvPr/>
          </p:nvSpPr>
          <p:spPr>
            <a:xfrm>
              <a:off x="5288639" y="3263193"/>
              <a:ext cx="9669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 régulier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Signes vitaux, Soins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de progrès</a:t>
              </a:r>
            </a:p>
          </p:txBody>
        </p:sp>
        <p:sp>
          <p:nvSpPr>
            <p:cNvPr id="200" name="ZoneTexte 199"/>
            <p:cNvSpPr txBox="1"/>
            <p:nvPr/>
          </p:nvSpPr>
          <p:spPr>
            <a:xfrm>
              <a:off x="7918436" y="3284621"/>
              <a:ext cx="90476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Congé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de progrès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Remise documents</a:t>
              </a:r>
            </a:p>
          </p:txBody>
        </p:sp>
        <p:cxnSp>
          <p:nvCxnSpPr>
            <p:cNvPr id="201" name="Connecteur droit 200"/>
            <p:cNvCxnSpPr/>
            <p:nvPr/>
          </p:nvCxnSpPr>
          <p:spPr>
            <a:xfrm>
              <a:off x="8361649" y="3042687"/>
              <a:ext cx="0" cy="297041"/>
            </a:xfrm>
            <a:prstGeom prst="line">
              <a:avLst/>
            </a:prstGeom>
            <a:ln>
              <a:solidFill>
                <a:srgbClr val="4BACC6"/>
              </a:solidFill>
              <a:prstDash val="sysDash"/>
            </a:ln>
            <a:effectLst/>
          </p:spPr>
          <p:style>
            <a:lnRef idx="2">
              <a:schemeClr val="accent5"/>
            </a:lnRef>
            <a:fillRef idx="0">
              <a:schemeClr val="accent5"/>
            </a:fillRef>
            <a:effectRef idx="1">
              <a:schemeClr val="accent5"/>
            </a:effectRef>
            <a:fontRef idx="minor">
              <a:schemeClr val="tx1"/>
            </a:fontRef>
          </p:style>
        </p:cxnSp>
        <p:cxnSp>
          <p:nvCxnSpPr>
            <p:cNvPr id="202" name="Connecteur droit 201"/>
            <p:cNvCxnSpPr/>
            <p:nvPr/>
          </p:nvCxnSpPr>
          <p:spPr>
            <a:xfrm flipH="1">
              <a:off x="4165713" y="3118117"/>
              <a:ext cx="0" cy="151657"/>
            </a:xfrm>
            <a:prstGeom prst="line">
              <a:avLst/>
            </a:prstGeom>
            <a:ln>
              <a:solidFill>
                <a:schemeClr val="accent5"/>
              </a:solidFill>
              <a:prstDash val="sysDash"/>
            </a:ln>
            <a:effectLst/>
          </p:spPr>
          <p:style>
            <a:lnRef idx="2">
              <a:schemeClr val="accent5"/>
            </a:lnRef>
            <a:fillRef idx="0">
              <a:schemeClr val="accent5"/>
            </a:fillRef>
            <a:effectRef idx="1">
              <a:schemeClr val="accent5"/>
            </a:effectRef>
            <a:fontRef idx="minor">
              <a:schemeClr val="tx1"/>
            </a:fontRef>
          </p:style>
        </p:cxnSp>
      </p:grpSp>
      <p:sp>
        <p:nvSpPr>
          <p:cNvPr id="2" name="Titre 1"/>
          <p:cNvSpPr>
            <a:spLocks noGrp="1"/>
          </p:cNvSpPr>
          <p:nvPr>
            <p:ph type="title" idx="4294967295"/>
          </p:nvPr>
        </p:nvSpPr>
        <p:spPr>
          <a:xfrm>
            <a:off x="839451" y="204444"/>
            <a:ext cx="10515600" cy="1325563"/>
          </a:xfrm>
        </p:spPr>
        <p:txBody>
          <a:bodyPr/>
          <a:lstStyle/>
          <a:p>
            <a:r>
              <a:rPr lang="fr-FR" b="1" dirty="0">
                <a:solidFill>
                  <a:schemeClr val="tx2"/>
                </a:solidFill>
                <a:latin typeface="Segoe UI Semilight" panose="020B0402040204020203" pitchFamily="34" charset="0"/>
                <a:cs typeface="Segoe UI Semilight" panose="020B0402040204020203" pitchFamily="34" charset="0"/>
              </a:rPr>
              <a:t>Parcours détaillé de soins et de services</a:t>
            </a:r>
          </a:p>
        </p:txBody>
      </p:sp>
      <p:grpSp>
        <p:nvGrpSpPr>
          <p:cNvPr id="14" name="Grouper 13"/>
          <p:cNvGrpSpPr/>
          <p:nvPr/>
        </p:nvGrpSpPr>
        <p:grpSpPr>
          <a:xfrm>
            <a:off x="1513597" y="-122246"/>
            <a:ext cx="9130549" cy="10992203"/>
            <a:chOff x="-10404" y="132432"/>
            <a:chExt cx="9130549" cy="10992203"/>
          </a:xfrm>
        </p:grpSpPr>
        <p:sp>
          <p:nvSpPr>
            <p:cNvPr id="67" name="Arc 66"/>
            <p:cNvSpPr/>
            <p:nvPr/>
          </p:nvSpPr>
          <p:spPr>
            <a:xfrm rot="10800000">
              <a:off x="1715846" y="132432"/>
              <a:ext cx="411173" cy="2862948"/>
            </a:xfrm>
            <a:prstGeom prst="arc">
              <a:avLst/>
            </a:prstGeom>
            <a:ln w="762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solidFill>
                    <a:srgbClr val="000000"/>
                  </a:solidFill>
                </a:ln>
                <a:solidFill>
                  <a:prstClr val="black"/>
                </a:solidFill>
                <a:effectLst/>
                <a:uLnTx/>
                <a:uFillTx/>
                <a:latin typeface="Calibri"/>
                <a:ea typeface="+mn-ea"/>
                <a:cs typeface="+mn-cs"/>
              </a:endParaRPr>
            </a:p>
          </p:txBody>
        </p:sp>
        <p:grpSp>
          <p:nvGrpSpPr>
            <p:cNvPr id="4" name="Grouper 3"/>
            <p:cNvGrpSpPr/>
            <p:nvPr/>
          </p:nvGrpSpPr>
          <p:grpSpPr>
            <a:xfrm>
              <a:off x="-10404" y="1339773"/>
              <a:ext cx="9130549" cy="9784862"/>
              <a:chOff x="-10404" y="1339773"/>
              <a:chExt cx="9130549" cy="9784862"/>
            </a:xfrm>
          </p:grpSpPr>
          <p:sp>
            <p:nvSpPr>
              <p:cNvPr id="23" name="Arc 22"/>
              <p:cNvSpPr/>
              <p:nvPr/>
            </p:nvSpPr>
            <p:spPr>
              <a:xfrm rot="10800000" flipH="1" flipV="1">
                <a:off x="1398174" y="2952036"/>
                <a:ext cx="746298" cy="8163037"/>
              </a:xfrm>
              <a:prstGeom prst="arc">
                <a:avLst/>
              </a:prstGeom>
              <a:ln w="76200" cmpd="sng">
                <a:solidFill>
                  <a:srgbClr val="1F497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solidFill>
                      <a:srgbClr val="000000"/>
                    </a:solidFill>
                  </a:ln>
                  <a:solidFill>
                    <a:prstClr val="black"/>
                  </a:solidFill>
                  <a:effectLst/>
                  <a:uLnTx/>
                  <a:uFillTx/>
                  <a:latin typeface="Calibri"/>
                  <a:ea typeface="+mn-ea"/>
                  <a:cs typeface="+mn-cs"/>
                </a:endParaRPr>
              </a:p>
            </p:txBody>
          </p:sp>
          <p:sp>
            <p:nvSpPr>
              <p:cNvPr id="48" name="ZoneTexte 47"/>
              <p:cNvSpPr txBox="1"/>
              <p:nvPr/>
            </p:nvSpPr>
            <p:spPr>
              <a:xfrm rot="16200000">
                <a:off x="1454500" y="6154047"/>
                <a:ext cx="1152178"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SORTIE DE L’URGENCE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49" name="ZoneTexte 48"/>
              <p:cNvSpPr txBox="1"/>
              <p:nvPr/>
            </p:nvSpPr>
            <p:spPr>
              <a:xfrm rot="16200000">
                <a:off x="8457623" y="5030372"/>
                <a:ext cx="110959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SORTIE DE L’HOPITAL</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5" name="Arc 114"/>
              <p:cNvSpPr/>
              <p:nvPr/>
            </p:nvSpPr>
            <p:spPr>
              <a:xfrm rot="10800000" flipH="1" flipV="1">
                <a:off x="8201777" y="2961598"/>
                <a:ext cx="746298" cy="8163037"/>
              </a:xfrm>
              <a:prstGeom prst="arc">
                <a:avLst/>
              </a:prstGeom>
              <a:ln w="762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solidFill>
                      <a:srgbClr val="000000"/>
                    </a:solidFill>
                  </a:ln>
                  <a:solidFill>
                    <a:prstClr val="black"/>
                  </a:solidFill>
                  <a:effectLst/>
                  <a:uLnTx/>
                  <a:uFillTx/>
                  <a:latin typeface="Calibri"/>
                  <a:ea typeface="+mn-ea"/>
                  <a:cs typeface="+mn-cs"/>
                </a:endParaRPr>
              </a:p>
            </p:txBody>
          </p:sp>
          <p:grpSp>
            <p:nvGrpSpPr>
              <p:cNvPr id="3" name="Grouper 2"/>
              <p:cNvGrpSpPr/>
              <p:nvPr/>
            </p:nvGrpSpPr>
            <p:grpSpPr>
              <a:xfrm>
                <a:off x="-10404" y="1339773"/>
                <a:ext cx="9130549" cy="1756793"/>
                <a:chOff x="-10404" y="1339773"/>
                <a:chExt cx="9130549" cy="1756793"/>
              </a:xfrm>
            </p:grpSpPr>
            <p:sp>
              <p:nvSpPr>
                <p:cNvPr id="5" name="Rectangle 4"/>
                <p:cNvSpPr/>
                <p:nvPr/>
              </p:nvSpPr>
              <p:spPr>
                <a:xfrm>
                  <a:off x="-10404" y="2908047"/>
                  <a:ext cx="1817413" cy="100269"/>
                </a:xfrm>
                <a:prstGeom prst="rect">
                  <a:avLst/>
                </a:prstGeom>
                <a:solidFill>
                  <a:schemeClr val="tx2"/>
                </a:solidFill>
                <a:ln w="285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 7"/>
                <p:cNvPicPr>
                  <a:picLocks noChangeAspect="1"/>
                </p:cNvPicPr>
                <p:nvPr/>
              </p:nvPicPr>
              <p:blipFill rotWithShape="1">
                <a:blip r:embed="rId3"/>
                <a:srcRect l="11545" t="11883" r="5521" b="8541"/>
                <a:stretch/>
              </p:blipFill>
              <p:spPr>
                <a:xfrm>
                  <a:off x="422514" y="1739218"/>
                  <a:ext cx="999983" cy="1003604"/>
                </a:xfrm>
                <a:prstGeom prst="rect">
                  <a:avLst/>
                </a:prstGeom>
              </p:spPr>
            </p:pic>
            <p:pic>
              <p:nvPicPr>
                <p:cNvPr id="9" name="Image 8"/>
                <p:cNvPicPr>
                  <a:picLocks noChangeAspect="1"/>
                </p:cNvPicPr>
                <p:nvPr/>
              </p:nvPicPr>
              <p:blipFill rotWithShape="1">
                <a:blip r:embed="rId4"/>
                <a:srcRect l="13773" t="16103" r="8183" b="6815"/>
                <a:stretch/>
              </p:blipFill>
              <p:spPr>
                <a:xfrm>
                  <a:off x="3388248" y="1784676"/>
                  <a:ext cx="1372268" cy="958146"/>
                </a:xfrm>
                <a:prstGeom prst="rect">
                  <a:avLst/>
                </a:prstGeom>
              </p:spPr>
            </p:pic>
            <p:pic>
              <p:nvPicPr>
                <p:cNvPr id="10" name="Image 9"/>
                <p:cNvPicPr>
                  <a:picLocks noChangeAspect="1"/>
                </p:cNvPicPr>
                <p:nvPr/>
              </p:nvPicPr>
              <p:blipFill rotWithShape="1">
                <a:blip r:embed="rId5"/>
                <a:srcRect l="5845" t="2785" r="5840" b="10868"/>
                <a:stretch/>
              </p:blipFill>
              <p:spPr>
                <a:xfrm>
                  <a:off x="5694921" y="1680273"/>
                  <a:ext cx="1694863" cy="1062549"/>
                </a:xfrm>
                <a:prstGeom prst="rect">
                  <a:avLst/>
                </a:prstGeom>
              </p:spPr>
            </p:pic>
            <p:pic>
              <p:nvPicPr>
                <p:cNvPr id="11" name="Image 10"/>
                <p:cNvPicPr>
                  <a:picLocks noChangeAspect="1"/>
                </p:cNvPicPr>
                <p:nvPr/>
              </p:nvPicPr>
              <p:blipFill rotWithShape="1">
                <a:blip r:embed="rId6"/>
                <a:srcRect l="4025" t="9141" r="4652" b="10036"/>
                <a:stretch/>
              </p:blipFill>
              <p:spPr>
                <a:xfrm>
                  <a:off x="7770893" y="1606096"/>
                  <a:ext cx="1349252" cy="1136726"/>
                </a:xfrm>
                <a:prstGeom prst="rect">
                  <a:avLst/>
                </a:prstGeom>
              </p:spPr>
            </p:pic>
            <p:sp>
              <p:nvSpPr>
                <p:cNvPr id="45" name="ZoneTexte 44"/>
                <p:cNvSpPr txBox="1"/>
                <p:nvPr/>
              </p:nvSpPr>
              <p:spPr>
                <a:xfrm rot="16200000">
                  <a:off x="1543944" y="2092630"/>
                  <a:ext cx="79230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DE L’EXTERNE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46" name="ZoneTexte 45"/>
                <p:cNvSpPr txBox="1"/>
                <p:nvPr/>
              </p:nvSpPr>
              <p:spPr>
                <a:xfrm rot="16200000">
                  <a:off x="-94804" y="2164868"/>
                  <a:ext cx="7594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À L’URGENCE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47" name="ZoneTexte 46"/>
                <p:cNvSpPr txBox="1"/>
                <p:nvPr/>
              </p:nvSpPr>
              <p:spPr>
                <a:xfrm rot="16200000">
                  <a:off x="4516530" y="2159863"/>
                  <a:ext cx="118494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DIAGNOSTIC PRINCIPAL</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68" name="Rectangle à coins arrondis 67"/>
                <p:cNvSpPr/>
                <p:nvPr/>
              </p:nvSpPr>
              <p:spPr>
                <a:xfrm>
                  <a:off x="3130155" y="1561414"/>
                  <a:ext cx="4578045" cy="1414929"/>
                </a:xfrm>
                <a:prstGeom prst="roundRect">
                  <a:avLst/>
                </a:prstGeom>
                <a:no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ZoneTexte 68"/>
                <p:cNvSpPr txBox="1"/>
                <p:nvPr/>
              </p:nvSpPr>
              <p:spPr>
                <a:xfrm>
                  <a:off x="659603" y="2673489"/>
                  <a:ext cx="52580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ENTRÉE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70" name="ZoneTexte 69"/>
                <p:cNvSpPr txBox="1"/>
                <p:nvPr/>
              </p:nvSpPr>
              <p:spPr>
                <a:xfrm>
                  <a:off x="2099235" y="2550337"/>
                  <a:ext cx="95410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HOSPITALISATION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75" name="ZoneTexte 74"/>
                <p:cNvSpPr txBox="1"/>
                <p:nvPr/>
              </p:nvSpPr>
              <p:spPr>
                <a:xfrm rot="16200000">
                  <a:off x="2857305" y="2159862"/>
                  <a:ext cx="87716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DÉTÉRIORATION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pic>
              <p:nvPicPr>
                <p:cNvPr id="87" name="Image 86"/>
                <p:cNvPicPr>
                  <a:picLocks noChangeAspect="1"/>
                </p:cNvPicPr>
                <p:nvPr/>
              </p:nvPicPr>
              <p:blipFill rotWithShape="1">
                <a:blip r:embed="rId3"/>
                <a:srcRect l="11545" t="11883" r="5521" b="8541"/>
                <a:stretch/>
              </p:blipFill>
              <p:spPr>
                <a:xfrm>
                  <a:off x="2069885" y="1739218"/>
                  <a:ext cx="999983" cy="1003604"/>
                </a:xfrm>
                <a:prstGeom prst="rect">
                  <a:avLst/>
                </a:prstGeom>
              </p:spPr>
            </p:pic>
            <p:sp>
              <p:nvSpPr>
                <p:cNvPr id="94" name="ZoneTexte 93"/>
                <p:cNvSpPr txBox="1"/>
                <p:nvPr/>
              </p:nvSpPr>
              <p:spPr>
                <a:xfrm>
                  <a:off x="3457486" y="2673489"/>
                  <a:ext cx="90917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SOINS INTENSIFS</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95" name="Rectangle 94"/>
                <p:cNvSpPr/>
                <p:nvPr/>
              </p:nvSpPr>
              <p:spPr>
                <a:xfrm flipV="1">
                  <a:off x="1898344" y="2919471"/>
                  <a:ext cx="6695996" cy="100268"/>
                </a:xfrm>
                <a:prstGeom prst="rect">
                  <a:avLst/>
                </a:prstGeom>
                <a:solidFill>
                  <a:srgbClr val="7F7F7F"/>
                </a:solidFill>
                <a:ln w="285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à coins arrondis 70"/>
                <p:cNvSpPr/>
                <p:nvPr/>
              </p:nvSpPr>
              <p:spPr>
                <a:xfrm>
                  <a:off x="3128084" y="1561414"/>
                  <a:ext cx="1795341" cy="1414929"/>
                </a:xfrm>
                <a:prstGeom prst="roundRect">
                  <a:avLst/>
                </a:prstGeom>
                <a:noFill/>
                <a:ln w="762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Flèche vers la gauche 108"/>
                <p:cNvSpPr/>
                <p:nvPr/>
              </p:nvSpPr>
              <p:spPr>
                <a:xfrm>
                  <a:off x="5024034" y="1488668"/>
                  <a:ext cx="408716" cy="143793"/>
                </a:xfrm>
                <a:prstGeom prst="leftArrow">
                  <a:avLst>
                    <a:gd name="adj1" fmla="val 50000"/>
                    <a:gd name="adj2" fmla="val 80131"/>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ZoneTexte 109"/>
                <p:cNvSpPr txBox="1"/>
                <p:nvPr/>
              </p:nvSpPr>
              <p:spPr>
                <a:xfrm>
                  <a:off x="5252834" y="1339773"/>
                  <a:ext cx="89319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COMPLICATIONS</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1" name="ZoneTexte 110"/>
                <p:cNvSpPr txBox="1"/>
                <p:nvPr/>
              </p:nvSpPr>
              <p:spPr>
                <a:xfrm>
                  <a:off x="2120257" y="2673489"/>
                  <a:ext cx="95410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HOSPITALISATION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2" name="ZoneTexte 111"/>
                <p:cNvSpPr txBox="1"/>
                <p:nvPr/>
              </p:nvSpPr>
              <p:spPr>
                <a:xfrm rot="16200000">
                  <a:off x="5114198" y="2111755"/>
                  <a:ext cx="83708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AMÉLIORATION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3" name="ZoneTexte 112"/>
                <p:cNvSpPr txBox="1"/>
                <p:nvPr/>
              </p:nvSpPr>
              <p:spPr>
                <a:xfrm>
                  <a:off x="6106809" y="2673489"/>
                  <a:ext cx="95410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HOSPITALISATION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4" name="ZoneTexte 113"/>
                <p:cNvSpPr txBox="1"/>
                <p:nvPr/>
              </p:nvSpPr>
              <p:spPr>
                <a:xfrm>
                  <a:off x="8454931" y="2673489"/>
                  <a:ext cx="493144"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CONGÉ</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21" name="Ellipse 120"/>
                <p:cNvSpPr/>
                <p:nvPr/>
              </p:nvSpPr>
              <p:spPr>
                <a:xfrm>
                  <a:off x="5133087"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Ellipse 121"/>
                <p:cNvSpPr/>
                <p:nvPr/>
              </p:nvSpPr>
              <p:spPr>
                <a:xfrm>
                  <a:off x="6199359"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Ellipse 122"/>
                <p:cNvSpPr/>
                <p:nvPr/>
              </p:nvSpPr>
              <p:spPr>
                <a:xfrm>
                  <a:off x="5694921"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Ellipse 123"/>
                <p:cNvSpPr/>
                <p:nvPr/>
              </p:nvSpPr>
              <p:spPr>
                <a:xfrm>
                  <a:off x="6752001"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Ellipse 124"/>
                <p:cNvSpPr/>
                <p:nvPr/>
              </p:nvSpPr>
              <p:spPr>
                <a:xfrm>
                  <a:off x="7408114"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Ellipse 51"/>
                <p:cNvSpPr/>
                <p:nvPr/>
              </p:nvSpPr>
              <p:spPr>
                <a:xfrm>
                  <a:off x="322377"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Ellipse 52"/>
                <p:cNvSpPr/>
                <p:nvPr/>
              </p:nvSpPr>
              <p:spPr>
                <a:xfrm>
                  <a:off x="1047177"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llipse 71"/>
                <p:cNvSpPr/>
                <p:nvPr/>
              </p:nvSpPr>
              <p:spPr>
                <a:xfrm>
                  <a:off x="794784"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llipse 72"/>
                <p:cNvSpPr/>
                <p:nvPr/>
              </p:nvSpPr>
              <p:spPr>
                <a:xfrm>
                  <a:off x="1309808"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Ellipse 139"/>
                <p:cNvSpPr/>
                <p:nvPr/>
              </p:nvSpPr>
              <p:spPr>
                <a:xfrm>
                  <a:off x="2443983"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Ellipse 147"/>
                <p:cNvSpPr/>
                <p:nvPr/>
              </p:nvSpPr>
              <p:spPr>
                <a:xfrm>
                  <a:off x="2051338"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Ellipse 182"/>
                <p:cNvSpPr/>
                <p:nvPr/>
              </p:nvSpPr>
              <p:spPr>
                <a:xfrm>
                  <a:off x="3807337" y="2837993"/>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Ellipse 183"/>
                <p:cNvSpPr/>
                <p:nvPr/>
              </p:nvSpPr>
              <p:spPr>
                <a:xfrm>
                  <a:off x="3554944" y="2837993"/>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Ellipse 184"/>
                <p:cNvSpPr/>
                <p:nvPr/>
              </p:nvSpPr>
              <p:spPr>
                <a:xfrm>
                  <a:off x="3276146"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Ellipse 187"/>
                <p:cNvSpPr/>
                <p:nvPr/>
              </p:nvSpPr>
              <p:spPr>
                <a:xfrm>
                  <a:off x="4551022"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Ellipse 188"/>
                <p:cNvSpPr/>
                <p:nvPr/>
              </p:nvSpPr>
              <p:spPr>
                <a:xfrm>
                  <a:off x="4298629"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Ellipse 207"/>
                <p:cNvSpPr/>
                <p:nvPr/>
              </p:nvSpPr>
              <p:spPr>
                <a:xfrm>
                  <a:off x="2726874"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Ellipse 214"/>
                <p:cNvSpPr/>
                <p:nvPr/>
              </p:nvSpPr>
              <p:spPr>
                <a:xfrm>
                  <a:off x="4049505"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Ellipse 224"/>
                <p:cNvSpPr/>
                <p:nvPr/>
              </p:nvSpPr>
              <p:spPr>
                <a:xfrm>
                  <a:off x="559400" y="2832888"/>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Ellipse 235"/>
                <p:cNvSpPr/>
                <p:nvPr/>
              </p:nvSpPr>
              <p:spPr>
                <a:xfrm>
                  <a:off x="2950861" y="2840072"/>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Ellipse 242"/>
                <p:cNvSpPr/>
                <p:nvPr/>
              </p:nvSpPr>
              <p:spPr>
                <a:xfrm>
                  <a:off x="8228561"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Ellipse 243"/>
                <p:cNvSpPr/>
                <p:nvPr/>
              </p:nvSpPr>
              <p:spPr>
                <a:xfrm>
                  <a:off x="7807106"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Ellipse 144"/>
                <p:cNvSpPr/>
                <p:nvPr/>
              </p:nvSpPr>
              <p:spPr>
                <a:xfrm>
                  <a:off x="1544892" y="2840585"/>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grpSp>
      <p:grpSp>
        <p:nvGrpSpPr>
          <p:cNvPr id="203" name="Grouper 202"/>
          <p:cNvGrpSpPr/>
          <p:nvPr/>
        </p:nvGrpSpPr>
        <p:grpSpPr>
          <a:xfrm>
            <a:off x="1627288" y="2806051"/>
            <a:ext cx="8801413" cy="1789762"/>
            <a:chOff x="103287" y="3073557"/>
            <a:chExt cx="8801413" cy="1789762"/>
          </a:xfrm>
        </p:grpSpPr>
        <p:cxnSp>
          <p:nvCxnSpPr>
            <p:cNvPr id="204" name="Connecteur droit 203"/>
            <p:cNvCxnSpPr/>
            <p:nvPr/>
          </p:nvCxnSpPr>
          <p:spPr>
            <a:xfrm>
              <a:off x="1430892" y="3091258"/>
              <a:ext cx="0" cy="1044000"/>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05" name="Connecteur droit 204"/>
            <p:cNvCxnSpPr/>
            <p:nvPr/>
          </p:nvCxnSpPr>
          <p:spPr>
            <a:xfrm>
              <a:off x="2859734" y="3107047"/>
              <a:ext cx="0" cy="1043995"/>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07" name="Connecteur droit 206"/>
            <p:cNvCxnSpPr/>
            <p:nvPr/>
          </p:nvCxnSpPr>
          <p:spPr>
            <a:xfrm>
              <a:off x="3388248" y="3096564"/>
              <a:ext cx="0" cy="1043995"/>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09" name="Connecteur droit 208"/>
            <p:cNvCxnSpPr/>
            <p:nvPr/>
          </p:nvCxnSpPr>
          <p:spPr>
            <a:xfrm>
              <a:off x="674262" y="3073557"/>
              <a:ext cx="0" cy="1043995"/>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10" name="Connecteur droit 209"/>
            <p:cNvCxnSpPr/>
            <p:nvPr/>
          </p:nvCxnSpPr>
          <p:spPr>
            <a:xfrm>
              <a:off x="5258960" y="3084373"/>
              <a:ext cx="0" cy="1043995"/>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11" name="Connecteur droit 210"/>
            <p:cNvCxnSpPr/>
            <p:nvPr/>
          </p:nvCxnSpPr>
          <p:spPr>
            <a:xfrm>
              <a:off x="3083721" y="3111842"/>
              <a:ext cx="0" cy="1043995"/>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12" name="Connecteur droit 211"/>
            <p:cNvCxnSpPr/>
            <p:nvPr/>
          </p:nvCxnSpPr>
          <p:spPr>
            <a:xfrm>
              <a:off x="4660731" y="3075986"/>
              <a:ext cx="0" cy="1043995"/>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17" name="Connecteur droit 216"/>
            <p:cNvCxnSpPr/>
            <p:nvPr/>
          </p:nvCxnSpPr>
          <p:spPr>
            <a:xfrm>
              <a:off x="7967266" y="3074865"/>
              <a:ext cx="0" cy="1043995"/>
            </a:xfrm>
            <a:prstGeom prst="line">
              <a:avLst/>
            </a:prstGeom>
            <a:ln>
              <a:solidFill>
                <a:schemeClr val="accent1"/>
              </a:solidFill>
              <a:prstDash val="dash"/>
            </a:ln>
            <a:effectLst/>
          </p:spPr>
          <p:style>
            <a:lnRef idx="2">
              <a:schemeClr val="accent5"/>
            </a:lnRef>
            <a:fillRef idx="0">
              <a:schemeClr val="accent5"/>
            </a:fillRef>
            <a:effectRef idx="1">
              <a:schemeClr val="accent5"/>
            </a:effectRef>
            <a:fontRef idx="minor">
              <a:schemeClr val="tx1"/>
            </a:fontRef>
          </p:style>
        </p:cxnSp>
        <p:sp>
          <p:nvSpPr>
            <p:cNvPr id="218" name="Rectangle 217"/>
            <p:cNvSpPr/>
            <p:nvPr/>
          </p:nvSpPr>
          <p:spPr>
            <a:xfrm>
              <a:off x="103287" y="3999321"/>
              <a:ext cx="8801413" cy="863998"/>
            </a:xfrm>
            <a:prstGeom prst="rect">
              <a:avLst/>
            </a:prstGeom>
            <a:solidFill>
              <a:schemeClr val="accent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ZoneTexte 218"/>
            <p:cNvSpPr txBox="1"/>
            <p:nvPr/>
          </p:nvSpPr>
          <p:spPr>
            <a:xfrm rot="16200000">
              <a:off x="-67718" y="4217300"/>
              <a:ext cx="5822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MÉDECIN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20" name="ZoneTexte 219"/>
            <p:cNvSpPr txBox="1"/>
            <p:nvPr/>
          </p:nvSpPr>
          <p:spPr>
            <a:xfrm>
              <a:off x="1210191" y="4107204"/>
              <a:ext cx="79255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 </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Évaluation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Diagnostic initial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transfert</a:t>
              </a:r>
            </a:p>
          </p:txBody>
        </p:sp>
        <p:sp>
          <p:nvSpPr>
            <p:cNvPr id="226" name="ZoneTexte 225"/>
            <p:cNvSpPr txBox="1"/>
            <p:nvPr/>
          </p:nvSpPr>
          <p:spPr>
            <a:xfrm>
              <a:off x="3122138" y="4107204"/>
              <a:ext cx="80342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Transfert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SV/EP,  Analyse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Traitements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Procédures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progrès</a:t>
              </a:r>
            </a:p>
          </p:txBody>
        </p:sp>
        <p:sp>
          <p:nvSpPr>
            <p:cNvPr id="227" name="ZoneTexte 226"/>
            <p:cNvSpPr txBox="1"/>
            <p:nvPr/>
          </p:nvSpPr>
          <p:spPr>
            <a:xfrm>
              <a:off x="231158" y="4107204"/>
              <a:ext cx="104507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Examen initial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Signes vitaux (SV)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Examen physique (EP)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Histoire/Analyse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admission</a:t>
              </a:r>
            </a:p>
          </p:txBody>
        </p:sp>
        <p:sp>
          <p:nvSpPr>
            <p:cNvPr id="228" name="ZoneTexte 227"/>
            <p:cNvSpPr txBox="1"/>
            <p:nvPr/>
          </p:nvSpPr>
          <p:spPr>
            <a:xfrm>
              <a:off x="4992850" y="4107204"/>
              <a:ext cx="1079392"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SV/EP, Analyse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Traitements/Procédures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Diagnostic final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de progrès</a:t>
              </a:r>
            </a:p>
          </p:txBody>
        </p:sp>
        <p:sp>
          <p:nvSpPr>
            <p:cNvPr id="229" name="ZoneTexte 228"/>
            <p:cNvSpPr txBox="1"/>
            <p:nvPr/>
          </p:nvSpPr>
          <p:spPr>
            <a:xfrm>
              <a:off x="1937907" y="4107204"/>
              <a:ext cx="1261438"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Examen d’admission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SV/EP, Analyse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Histoire//Impression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Diagnostic  différentiel</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admission/transfert</a:t>
              </a:r>
            </a:p>
          </p:txBody>
        </p:sp>
        <p:sp>
          <p:nvSpPr>
            <p:cNvPr id="232" name="ZoneTexte 231"/>
            <p:cNvSpPr txBox="1"/>
            <p:nvPr/>
          </p:nvSpPr>
          <p:spPr>
            <a:xfrm>
              <a:off x="3554944" y="4107204"/>
              <a:ext cx="1238246"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SV/EP, Analyse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Traitements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Procédures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Note progrès</a:t>
              </a:r>
            </a:p>
          </p:txBody>
        </p:sp>
        <p:sp>
          <p:nvSpPr>
            <p:cNvPr id="240" name="ZoneTexte 239"/>
            <p:cNvSpPr txBox="1"/>
            <p:nvPr/>
          </p:nvSpPr>
          <p:spPr>
            <a:xfrm>
              <a:off x="7662080" y="4097696"/>
              <a:ext cx="124262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Congé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SV/EP, Analyse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Prescription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Sommaire d’hospitalisation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Suivi MD famille/consultant</a:t>
              </a:r>
            </a:p>
          </p:txBody>
        </p:sp>
      </p:grpSp>
      <p:grpSp>
        <p:nvGrpSpPr>
          <p:cNvPr id="248" name="Grouper 247"/>
          <p:cNvGrpSpPr/>
          <p:nvPr/>
        </p:nvGrpSpPr>
        <p:grpSpPr>
          <a:xfrm>
            <a:off x="1637652" y="2805260"/>
            <a:ext cx="8803426" cy="2955529"/>
            <a:chOff x="113652" y="3072766"/>
            <a:chExt cx="8803426" cy="2955529"/>
          </a:xfrm>
        </p:grpSpPr>
        <p:sp>
          <p:nvSpPr>
            <p:cNvPr id="249" name="Rectangle 248"/>
            <p:cNvSpPr/>
            <p:nvPr/>
          </p:nvSpPr>
          <p:spPr>
            <a:xfrm>
              <a:off x="115665" y="4970896"/>
              <a:ext cx="8801413" cy="863998"/>
            </a:xfrm>
            <a:prstGeom prst="rect">
              <a:avLst/>
            </a:prstGeom>
            <a:solidFill>
              <a:srgbClr val="FFFF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ZoneTexte 249"/>
            <p:cNvSpPr txBox="1"/>
            <p:nvPr/>
          </p:nvSpPr>
          <p:spPr>
            <a:xfrm rot="16200000">
              <a:off x="-159500" y="5230197"/>
              <a:ext cx="76174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PHARMACIEN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51" name="ZoneTexte 250"/>
            <p:cNvSpPr txBox="1"/>
            <p:nvPr/>
          </p:nvSpPr>
          <p:spPr>
            <a:xfrm>
              <a:off x="1240813" y="4934454"/>
              <a:ext cx="801823"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Entrée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Lien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phcie</a:t>
              </a: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BCM 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Interaction avec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équipe MD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Rx</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52" name="ZoneTexte 251"/>
            <p:cNvSpPr txBox="1"/>
            <p:nvPr/>
          </p:nvSpPr>
          <p:spPr>
            <a:xfrm>
              <a:off x="2225525" y="4924685"/>
              <a:ext cx="1494320"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BCM 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Histoire pharmacothérapeutique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Problèmes pharmacothérapeutique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Tournée de soins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Rx</a:t>
              </a:r>
            </a:p>
          </p:txBody>
        </p:sp>
        <p:sp>
          <p:nvSpPr>
            <p:cNvPr id="253" name="ZoneTexte 252"/>
            <p:cNvSpPr txBox="1"/>
            <p:nvPr/>
          </p:nvSpPr>
          <p:spPr>
            <a:xfrm>
              <a:off x="7720578" y="4983299"/>
              <a:ext cx="116730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Congé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Remise Rx sortie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BCM au congé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Enseignement au patient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Contact pharmacie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comm</a:t>
              </a: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a:t>
              </a:r>
            </a:p>
          </p:txBody>
        </p:sp>
        <p:sp>
          <p:nvSpPr>
            <p:cNvPr id="254" name="ZoneTexte 253"/>
            <p:cNvSpPr txBox="1"/>
            <p:nvPr/>
          </p:nvSpPr>
          <p:spPr>
            <a:xfrm>
              <a:off x="3633030" y="4951077"/>
              <a:ext cx="1085554"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 rapproché</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Suivi efficacité/innocuité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Vérification labo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Rx</a:t>
              </a: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 STAT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Planification injectables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cxnSp>
          <p:nvCxnSpPr>
            <p:cNvPr id="255" name="Connecteur droit 254"/>
            <p:cNvCxnSpPr/>
            <p:nvPr/>
          </p:nvCxnSpPr>
          <p:spPr>
            <a:xfrm>
              <a:off x="2558993" y="3073557"/>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sp>
          <p:nvSpPr>
            <p:cNvPr id="256" name="ZoneTexte 255"/>
            <p:cNvSpPr txBox="1"/>
            <p:nvPr/>
          </p:nvSpPr>
          <p:spPr>
            <a:xfrm>
              <a:off x="5280427" y="4990422"/>
              <a:ext cx="1085554"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 ajusté</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Suivi efficacité/innocuité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Vérification labo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Rx</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Planification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reservice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cxnSp>
          <p:nvCxnSpPr>
            <p:cNvPr id="257" name="Connecteur droit 256"/>
            <p:cNvCxnSpPr/>
            <p:nvPr/>
          </p:nvCxnSpPr>
          <p:spPr>
            <a:xfrm>
              <a:off x="1665976" y="3096563"/>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58" name="Connecteur droit 257"/>
            <p:cNvCxnSpPr/>
            <p:nvPr/>
          </p:nvCxnSpPr>
          <p:spPr>
            <a:xfrm>
              <a:off x="3734111" y="3073557"/>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59" name="Connecteur droit 258"/>
            <p:cNvCxnSpPr/>
            <p:nvPr/>
          </p:nvCxnSpPr>
          <p:spPr>
            <a:xfrm>
              <a:off x="5321217" y="3075986"/>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60" name="Connecteur droit 259"/>
            <p:cNvCxnSpPr/>
            <p:nvPr/>
          </p:nvCxnSpPr>
          <p:spPr>
            <a:xfrm>
              <a:off x="7889749" y="3072766"/>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grpSp>
      <p:grpSp>
        <p:nvGrpSpPr>
          <p:cNvPr id="261" name="Grouper 260"/>
          <p:cNvGrpSpPr/>
          <p:nvPr/>
        </p:nvGrpSpPr>
        <p:grpSpPr>
          <a:xfrm>
            <a:off x="1650849" y="5661441"/>
            <a:ext cx="8801413" cy="865362"/>
            <a:chOff x="126848" y="5928947"/>
            <a:chExt cx="8801413" cy="865362"/>
          </a:xfrm>
        </p:grpSpPr>
        <p:sp>
          <p:nvSpPr>
            <p:cNvPr id="262" name="Rectangle 261"/>
            <p:cNvSpPr/>
            <p:nvPr/>
          </p:nvSpPr>
          <p:spPr>
            <a:xfrm>
              <a:off x="126848" y="5928947"/>
              <a:ext cx="8801413" cy="863998"/>
            </a:xfrm>
            <a:prstGeom prst="rect">
              <a:avLst/>
            </a:prstGeom>
            <a:solidFill>
              <a:schemeClr val="tx1">
                <a:lumMod val="50000"/>
                <a:lumOff val="50000"/>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ZoneTexte 262"/>
            <p:cNvSpPr txBox="1"/>
            <p:nvPr/>
          </p:nvSpPr>
          <p:spPr>
            <a:xfrm>
              <a:off x="1233752" y="5963312"/>
              <a:ext cx="73609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Laboratoire?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Radiologie?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Consultants?</a:t>
              </a:r>
            </a:p>
          </p:txBody>
        </p:sp>
        <p:sp>
          <p:nvSpPr>
            <p:cNvPr id="264" name="ZoneTexte 263"/>
            <p:cNvSpPr txBox="1"/>
            <p:nvPr/>
          </p:nvSpPr>
          <p:spPr>
            <a:xfrm rot="16200000">
              <a:off x="-57332" y="6195945"/>
              <a:ext cx="60856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SERVICES</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65" name="ZoneTexte 264"/>
            <p:cNvSpPr txBox="1"/>
            <p:nvPr/>
          </p:nvSpPr>
          <p:spPr>
            <a:xfrm>
              <a:off x="392394" y="5963312"/>
              <a:ext cx="73609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Laboratoire?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Radiologie?</a:t>
              </a:r>
            </a:p>
          </p:txBody>
        </p:sp>
        <p:sp>
          <p:nvSpPr>
            <p:cNvPr id="266" name="ZoneTexte 265"/>
            <p:cNvSpPr txBox="1"/>
            <p:nvPr/>
          </p:nvSpPr>
          <p:spPr>
            <a:xfrm>
              <a:off x="2323958" y="5963312"/>
              <a:ext cx="73609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Laboratoire?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Radiologie?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Consultants?</a:t>
              </a:r>
            </a:p>
          </p:txBody>
        </p:sp>
        <p:sp>
          <p:nvSpPr>
            <p:cNvPr id="267" name="ZoneTexte 266"/>
            <p:cNvSpPr txBox="1"/>
            <p:nvPr/>
          </p:nvSpPr>
          <p:spPr>
            <a:xfrm>
              <a:off x="3196050" y="5963312"/>
              <a:ext cx="73609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Laboratoire?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Radiologie?</a:t>
              </a:r>
            </a:p>
          </p:txBody>
        </p:sp>
        <p:sp>
          <p:nvSpPr>
            <p:cNvPr id="269" name="ZoneTexte 268"/>
            <p:cNvSpPr txBox="1"/>
            <p:nvPr/>
          </p:nvSpPr>
          <p:spPr>
            <a:xfrm>
              <a:off x="4018101" y="5963312"/>
              <a:ext cx="73609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Laboratoire?</a:t>
              </a:r>
            </a:p>
          </p:txBody>
        </p:sp>
        <p:sp>
          <p:nvSpPr>
            <p:cNvPr id="271" name="ZoneTexte 270"/>
            <p:cNvSpPr txBox="1"/>
            <p:nvPr/>
          </p:nvSpPr>
          <p:spPr>
            <a:xfrm>
              <a:off x="4884784" y="5963312"/>
              <a:ext cx="73609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Laboratoire?</a:t>
              </a:r>
            </a:p>
          </p:txBody>
        </p:sp>
        <p:sp>
          <p:nvSpPr>
            <p:cNvPr id="272" name="ZoneTexte 271"/>
            <p:cNvSpPr txBox="1"/>
            <p:nvPr/>
          </p:nvSpPr>
          <p:spPr>
            <a:xfrm>
              <a:off x="5620883" y="5963312"/>
              <a:ext cx="73609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p:txBody>
        </p:sp>
        <p:sp>
          <p:nvSpPr>
            <p:cNvPr id="273" name="ZoneTexte 272"/>
            <p:cNvSpPr txBox="1"/>
            <p:nvPr/>
          </p:nvSpPr>
          <p:spPr>
            <a:xfrm>
              <a:off x="6407782" y="5963312"/>
              <a:ext cx="73609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Laboratoire?</a:t>
              </a:r>
            </a:p>
          </p:txBody>
        </p:sp>
        <p:sp>
          <p:nvSpPr>
            <p:cNvPr id="274" name="ZoneTexte 273"/>
            <p:cNvSpPr txBox="1"/>
            <p:nvPr/>
          </p:nvSpPr>
          <p:spPr>
            <a:xfrm>
              <a:off x="7143881" y="5963312"/>
              <a:ext cx="73609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Médicaments?</a:t>
              </a:r>
            </a:p>
          </p:txBody>
        </p:sp>
      </p:grpSp>
    </p:spTree>
    <p:extLst>
      <p:ext uri="{BB962C8B-B14F-4D97-AF65-F5344CB8AC3E}">
        <p14:creationId xmlns:p14="http://schemas.microsoft.com/office/powerpoint/2010/main" val="423534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r 13"/>
          <p:cNvGrpSpPr/>
          <p:nvPr/>
        </p:nvGrpSpPr>
        <p:grpSpPr>
          <a:xfrm>
            <a:off x="1610472" y="-324708"/>
            <a:ext cx="9130549" cy="10992203"/>
            <a:chOff x="-10404" y="132432"/>
            <a:chExt cx="9130549" cy="10992203"/>
          </a:xfrm>
        </p:grpSpPr>
        <p:sp>
          <p:nvSpPr>
            <p:cNvPr id="67" name="Arc 66"/>
            <p:cNvSpPr/>
            <p:nvPr/>
          </p:nvSpPr>
          <p:spPr>
            <a:xfrm rot="10800000">
              <a:off x="1715846" y="132432"/>
              <a:ext cx="411173" cy="2862948"/>
            </a:xfrm>
            <a:prstGeom prst="arc">
              <a:avLst/>
            </a:prstGeom>
            <a:ln w="762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solidFill>
                    <a:srgbClr val="000000"/>
                  </a:solidFill>
                </a:ln>
                <a:solidFill>
                  <a:prstClr val="black"/>
                </a:solidFill>
                <a:effectLst/>
                <a:uLnTx/>
                <a:uFillTx/>
                <a:latin typeface="Calibri"/>
                <a:ea typeface="+mn-ea"/>
                <a:cs typeface="+mn-cs"/>
              </a:endParaRPr>
            </a:p>
          </p:txBody>
        </p:sp>
        <p:grpSp>
          <p:nvGrpSpPr>
            <p:cNvPr id="4" name="Grouper 3"/>
            <p:cNvGrpSpPr/>
            <p:nvPr/>
          </p:nvGrpSpPr>
          <p:grpSpPr>
            <a:xfrm>
              <a:off x="-10404" y="1339773"/>
              <a:ext cx="9130549" cy="9784862"/>
              <a:chOff x="-10404" y="1339773"/>
              <a:chExt cx="9130549" cy="9784862"/>
            </a:xfrm>
          </p:grpSpPr>
          <p:sp>
            <p:nvSpPr>
              <p:cNvPr id="23" name="Arc 22"/>
              <p:cNvSpPr/>
              <p:nvPr/>
            </p:nvSpPr>
            <p:spPr>
              <a:xfrm rot="10800000" flipH="1" flipV="1">
                <a:off x="1398174" y="2952036"/>
                <a:ext cx="746298" cy="8163037"/>
              </a:xfrm>
              <a:prstGeom prst="arc">
                <a:avLst>
                  <a:gd name="adj1" fmla="val 16200000"/>
                  <a:gd name="adj2" fmla="val 17027830"/>
                </a:avLst>
              </a:prstGeom>
              <a:ln w="76200" cmpd="sng">
                <a:solidFill>
                  <a:srgbClr val="1F497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solidFill>
                      <a:srgbClr val="000000"/>
                    </a:solidFill>
                  </a:ln>
                  <a:solidFill>
                    <a:prstClr val="black"/>
                  </a:solidFill>
                  <a:effectLst/>
                  <a:uLnTx/>
                  <a:uFillTx/>
                  <a:latin typeface="Calibri"/>
                  <a:ea typeface="+mn-ea"/>
                  <a:cs typeface="+mn-cs"/>
                </a:endParaRPr>
              </a:p>
            </p:txBody>
          </p:sp>
          <p:sp>
            <p:nvSpPr>
              <p:cNvPr id="48" name="ZoneTexte 47"/>
              <p:cNvSpPr txBox="1"/>
              <p:nvPr/>
            </p:nvSpPr>
            <p:spPr>
              <a:xfrm rot="16200000">
                <a:off x="1356347" y="4883039"/>
                <a:ext cx="1152178"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SORTIE DE L’URGENCE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49" name="ZoneTexte 48"/>
              <p:cNvSpPr txBox="1"/>
              <p:nvPr/>
            </p:nvSpPr>
            <p:spPr>
              <a:xfrm rot="16200000">
                <a:off x="8446132" y="4394272"/>
                <a:ext cx="110959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SORTIE DE L’HOPITAL</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5" name="Arc 114"/>
              <p:cNvSpPr/>
              <p:nvPr/>
            </p:nvSpPr>
            <p:spPr>
              <a:xfrm rot="10800000" flipH="1" flipV="1">
                <a:off x="8201777" y="2961598"/>
                <a:ext cx="746298" cy="8163037"/>
              </a:xfrm>
              <a:prstGeom prst="arc">
                <a:avLst>
                  <a:gd name="adj1" fmla="val 16200000"/>
                  <a:gd name="adj2" fmla="val 16856564"/>
                </a:avLst>
              </a:prstGeom>
              <a:ln w="762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solidFill>
                      <a:srgbClr val="000000"/>
                    </a:solidFill>
                  </a:ln>
                  <a:solidFill>
                    <a:prstClr val="black"/>
                  </a:solidFill>
                  <a:effectLst/>
                  <a:uLnTx/>
                  <a:uFillTx/>
                  <a:latin typeface="Calibri"/>
                  <a:ea typeface="+mn-ea"/>
                  <a:cs typeface="+mn-cs"/>
                </a:endParaRPr>
              </a:p>
            </p:txBody>
          </p:sp>
          <p:grpSp>
            <p:nvGrpSpPr>
              <p:cNvPr id="3" name="Grouper 2"/>
              <p:cNvGrpSpPr/>
              <p:nvPr/>
            </p:nvGrpSpPr>
            <p:grpSpPr>
              <a:xfrm>
                <a:off x="-10404" y="1339773"/>
                <a:ext cx="9130549" cy="1756793"/>
                <a:chOff x="-10404" y="1339773"/>
                <a:chExt cx="9130549" cy="1756793"/>
              </a:xfrm>
            </p:grpSpPr>
            <p:sp>
              <p:nvSpPr>
                <p:cNvPr id="5" name="Rectangle 4"/>
                <p:cNvSpPr/>
                <p:nvPr/>
              </p:nvSpPr>
              <p:spPr>
                <a:xfrm>
                  <a:off x="-10404" y="2908047"/>
                  <a:ext cx="1817413" cy="100269"/>
                </a:xfrm>
                <a:prstGeom prst="rect">
                  <a:avLst/>
                </a:prstGeom>
                <a:solidFill>
                  <a:schemeClr val="tx2"/>
                </a:solidFill>
                <a:ln w="285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 7"/>
                <p:cNvPicPr>
                  <a:picLocks noChangeAspect="1"/>
                </p:cNvPicPr>
                <p:nvPr/>
              </p:nvPicPr>
              <p:blipFill rotWithShape="1">
                <a:blip r:embed="rId3"/>
                <a:srcRect l="11545" t="11883" r="5521" b="8541"/>
                <a:stretch/>
              </p:blipFill>
              <p:spPr>
                <a:xfrm>
                  <a:off x="422514" y="1739218"/>
                  <a:ext cx="999983" cy="1003604"/>
                </a:xfrm>
                <a:prstGeom prst="rect">
                  <a:avLst/>
                </a:prstGeom>
              </p:spPr>
            </p:pic>
            <p:pic>
              <p:nvPicPr>
                <p:cNvPr id="9" name="Image 8"/>
                <p:cNvPicPr>
                  <a:picLocks noChangeAspect="1"/>
                </p:cNvPicPr>
                <p:nvPr/>
              </p:nvPicPr>
              <p:blipFill rotWithShape="1">
                <a:blip r:embed="rId4"/>
                <a:srcRect l="13773" t="16103" r="8183" b="6815"/>
                <a:stretch/>
              </p:blipFill>
              <p:spPr>
                <a:xfrm>
                  <a:off x="3388248" y="1784676"/>
                  <a:ext cx="1372268" cy="958146"/>
                </a:xfrm>
                <a:prstGeom prst="rect">
                  <a:avLst/>
                </a:prstGeom>
              </p:spPr>
            </p:pic>
            <p:pic>
              <p:nvPicPr>
                <p:cNvPr id="10" name="Image 9"/>
                <p:cNvPicPr>
                  <a:picLocks noChangeAspect="1"/>
                </p:cNvPicPr>
                <p:nvPr/>
              </p:nvPicPr>
              <p:blipFill rotWithShape="1">
                <a:blip r:embed="rId5"/>
                <a:srcRect l="5845" t="2785" r="5840" b="10868"/>
                <a:stretch/>
              </p:blipFill>
              <p:spPr>
                <a:xfrm>
                  <a:off x="5694921" y="1680273"/>
                  <a:ext cx="1694863" cy="1062549"/>
                </a:xfrm>
                <a:prstGeom prst="rect">
                  <a:avLst/>
                </a:prstGeom>
              </p:spPr>
            </p:pic>
            <p:pic>
              <p:nvPicPr>
                <p:cNvPr id="11" name="Image 10"/>
                <p:cNvPicPr>
                  <a:picLocks noChangeAspect="1"/>
                </p:cNvPicPr>
                <p:nvPr/>
              </p:nvPicPr>
              <p:blipFill rotWithShape="1">
                <a:blip r:embed="rId6"/>
                <a:srcRect l="4025" t="9141" r="4652" b="10036"/>
                <a:stretch/>
              </p:blipFill>
              <p:spPr>
                <a:xfrm>
                  <a:off x="7770893" y="1606096"/>
                  <a:ext cx="1349252" cy="1136726"/>
                </a:xfrm>
                <a:prstGeom prst="rect">
                  <a:avLst/>
                </a:prstGeom>
              </p:spPr>
            </p:pic>
            <p:sp>
              <p:nvSpPr>
                <p:cNvPr id="45" name="ZoneTexte 44"/>
                <p:cNvSpPr txBox="1"/>
                <p:nvPr/>
              </p:nvSpPr>
              <p:spPr>
                <a:xfrm rot="16200000">
                  <a:off x="1543944" y="2092630"/>
                  <a:ext cx="79230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DE L’EXTERNE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46" name="ZoneTexte 45"/>
                <p:cNvSpPr txBox="1"/>
                <p:nvPr/>
              </p:nvSpPr>
              <p:spPr>
                <a:xfrm rot="16200000">
                  <a:off x="-94804" y="2164868"/>
                  <a:ext cx="7594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À L’URGENCE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47" name="ZoneTexte 46"/>
                <p:cNvSpPr txBox="1"/>
                <p:nvPr/>
              </p:nvSpPr>
              <p:spPr>
                <a:xfrm rot="16200000">
                  <a:off x="4516530" y="2159863"/>
                  <a:ext cx="118494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DIAGNOSTIC PRINCIPAL</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68" name="Rectangle à coins arrondis 67"/>
                <p:cNvSpPr/>
                <p:nvPr/>
              </p:nvSpPr>
              <p:spPr>
                <a:xfrm>
                  <a:off x="3130155" y="1561414"/>
                  <a:ext cx="4578045" cy="1414929"/>
                </a:xfrm>
                <a:prstGeom prst="roundRect">
                  <a:avLst/>
                </a:prstGeom>
                <a:no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ZoneTexte 68"/>
                <p:cNvSpPr txBox="1"/>
                <p:nvPr/>
              </p:nvSpPr>
              <p:spPr>
                <a:xfrm>
                  <a:off x="659603" y="2673489"/>
                  <a:ext cx="52580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ENTRÉE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70" name="ZoneTexte 69"/>
                <p:cNvSpPr txBox="1"/>
                <p:nvPr/>
              </p:nvSpPr>
              <p:spPr>
                <a:xfrm>
                  <a:off x="2099235" y="2550337"/>
                  <a:ext cx="95410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HOSPITALISATION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75" name="ZoneTexte 74"/>
                <p:cNvSpPr txBox="1"/>
                <p:nvPr/>
              </p:nvSpPr>
              <p:spPr>
                <a:xfrm rot="16200000">
                  <a:off x="2857305" y="2159862"/>
                  <a:ext cx="87716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DÉTÉRIORATION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pic>
              <p:nvPicPr>
                <p:cNvPr id="87" name="Image 86"/>
                <p:cNvPicPr>
                  <a:picLocks noChangeAspect="1"/>
                </p:cNvPicPr>
                <p:nvPr/>
              </p:nvPicPr>
              <p:blipFill rotWithShape="1">
                <a:blip r:embed="rId3"/>
                <a:srcRect l="11545" t="11883" r="5521" b="8541"/>
                <a:stretch/>
              </p:blipFill>
              <p:spPr>
                <a:xfrm>
                  <a:off x="2069885" y="1739218"/>
                  <a:ext cx="999983" cy="1003604"/>
                </a:xfrm>
                <a:prstGeom prst="rect">
                  <a:avLst/>
                </a:prstGeom>
              </p:spPr>
            </p:pic>
            <p:sp>
              <p:nvSpPr>
                <p:cNvPr id="94" name="ZoneTexte 93"/>
                <p:cNvSpPr txBox="1"/>
                <p:nvPr/>
              </p:nvSpPr>
              <p:spPr>
                <a:xfrm>
                  <a:off x="3457486" y="2673489"/>
                  <a:ext cx="90917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SOINS INTENSIFS</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95" name="Rectangle 94"/>
                <p:cNvSpPr/>
                <p:nvPr/>
              </p:nvSpPr>
              <p:spPr>
                <a:xfrm flipV="1">
                  <a:off x="1898344" y="2919471"/>
                  <a:ext cx="6695996" cy="100268"/>
                </a:xfrm>
                <a:prstGeom prst="rect">
                  <a:avLst/>
                </a:prstGeom>
                <a:solidFill>
                  <a:srgbClr val="7F7F7F"/>
                </a:solidFill>
                <a:ln w="285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à coins arrondis 70"/>
                <p:cNvSpPr/>
                <p:nvPr/>
              </p:nvSpPr>
              <p:spPr>
                <a:xfrm>
                  <a:off x="3128084" y="1561414"/>
                  <a:ext cx="1795341" cy="1414929"/>
                </a:xfrm>
                <a:prstGeom prst="roundRect">
                  <a:avLst/>
                </a:prstGeom>
                <a:noFill/>
                <a:ln w="762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Flèche vers la gauche 108"/>
                <p:cNvSpPr/>
                <p:nvPr/>
              </p:nvSpPr>
              <p:spPr>
                <a:xfrm>
                  <a:off x="5024034" y="1488668"/>
                  <a:ext cx="408716" cy="143793"/>
                </a:xfrm>
                <a:prstGeom prst="leftArrow">
                  <a:avLst>
                    <a:gd name="adj1" fmla="val 50000"/>
                    <a:gd name="adj2" fmla="val 80131"/>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ZoneTexte 109"/>
                <p:cNvSpPr txBox="1"/>
                <p:nvPr/>
              </p:nvSpPr>
              <p:spPr>
                <a:xfrm>
                  <a:off x="5252834" y="1339773"/>
                  <a:ext cx="89319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COMPLICATIONS</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1" name="ZoneTexte 110"/>
                <p:cNvSpPr txBox="1"/>
                <p:nvPr/>
              </p:nvSpPr>
              <p:spPr>
                <a:xfrm>
                  <a:off x="2120257" y="2673489"/>
                  <a:ext cx="95410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HOSPITALISATION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2" name="ZoneTexte 111"/>
                <p:cNvSpPr txBox="1"/>
                <p:nvPr/>
              </p:nvSpPr>
              <p:spPr>
                <a:xfrm rot="16200000">
                  <a:off x="5114198" y="2111755"/>
                  <a:ext cx="83708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AMÉLIORATION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3" name="ZoneTexte 112"/>
                <p:cNvSpPr txBox="1"/>
                <p:nvPr/>
              </p:nvSpPr>
              <p:spPr>
                <a:xfrm>
                  <a:off x="6106809" y="2673489"/>
                  <a:ext cx="95410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HOSPITALISATION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4" name="ZoneTexte 113"/>
                <p:cNvSpPr txBox="1"/>
                <p:nvPr/>
              </p:nvSpPr>
              <p:spPr>
                <a:xfrm>
                  <a:off x="8454931" y="2673489"/>
                  <a:ext cx="493144"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CONGÉ</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21" name="Ellipse 120"/>
                <p:cNvSpPr/>
                <p:nvPr/>
              </p:nvSpPr>
              <p:spPr>
                <a:xfrm>
                  <a:off x="5133087"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Ellipse 121"/>
                <p:cNvSpPr/>
                <p:nvPr/>
              </p:nvSpPr>
              <p:spPr>
                <a:xfrm>
                  <a:off x="6199359"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Ellipse 122"/>
                <p:cNvSpPr/>
                <p:nvPr/>
              </p:nvSpPr>
              <p:spPr>
                <a:xfrm>
                  <a:off x="5694921"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Ellipse 123"/>
                <p:cNvSpPr/>
                <p:nvPr/>
              </p:nvSpPr>
              <p:spPr>
                <a:xfrm>
                  <a:off x="6752001"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Ellipse 124"/>
                <p:cNvSpPr/>
                <p:nvPr/>
              </p:nvSpPr>
              <p:spPr>
                <a:xfrm>
                  <a:off x="7408114"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Ellipse 51"/>
                <p:cNvSpPr/>
                <p:nvPr/>
              </p:nvSpPr>
              <p:spPr>
                <a:xfrm>
                  <a:off x="322377"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Ellipse 52"/>
                <p:cNvSpPr/>
                <p:nvPr/>
              </p:nvSpPr>
              <p:spPr>
                <a:xfrm>
                  <a:off x="1047177"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llipse 71"/>
                <p:cNvSpPr/>
                <p:nvPr/>
              </p:nvSpPr>
              <p:spPr>
                <a:xfrm>
                  <a:off x="794784"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llipse 72"/>
                <p:cNvSpPr/>
                <p:nvPr/>
              </p:nvSpPr>
              <p:spPr>
                <a:xfrm>
                  <a:off x="1309808" y="2835277"/>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Ellipse 139"/>
                <p:cNvSpPr/>
                <p:nvPr/>
              </p:nvSpPr>
              <p:spPr>
                <a:xfrm>
                  <a:off x="2443983"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Ellipse 147"/>
                <p:cNvSpPr/>
                <p:nvPr/>
              </p:nvSpPr>
              <p:spPr>
                <a:xfrm>
                  <a:off x="2051338"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Ellipse 182"/>
                <p:cNvSpPr/>
                <p:nvPr/>
              </p:nvSpPr>
              <p:spPr>
                <a:xfrm>
                  <a:off x="3807337" y="2837993"/>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Ellipse 183"/>
                <p:cNvSpPr/>
                <p:nvPr/>
              </p:nvSpPr>
              <p:spPr>
                <a:xfrm>
                  <a:off x="3554944" y="2837993"/>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Ellipse 184"/>
                <p:cNvSpPr/>
                <p:nvPr/>
              </p:nvSpPr>
              <p:spPr>
                <a:xfrm>
                  <a:off x="3276146"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Ellipse 187"/>
                <p:cNvSpPr/>
                <p:nvPr/>
              </p:nvSpPr>
              <p:spPr>
                <a:xfrm>
                  <a:off x="4551022"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Ellipse 188"/>
                <p:cNvSpPr/>
                <p:nvPr/>
              </p:nvSpPr>
              <p:spPr>
                <a:xfrm>
                  <a:off x="4298629"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Ellipse 207"/>
                <p:cNvSpPr/>
                <p:nvPr/>
              </p:nvSpPr>
              <p:spPr>
                <a:xfrm>
                  <a:off x="2726874"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Ellipse 214"/>
                <p:cNvSpPr/>
                <p:nvPr/>
              </p:nvSpPr>
              <p:spPr>
                <a:xfrm>
                  <a:off x="4049505" y="2840585"/>
                  <a:ext cx="242168" cy="255981"/>
                </a:xfrm>
                <a:prstGeom prst="ellipse">
                  <a:avLst/>
                </a:prstGeom>
                <a:solidFill>
                  <a:schemeClr val="accent5"/>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Ellipse 224"/>
                <p:cNvSpPr/>
                <p:nvPr/>
              </p:nvSpPr>
              <p:spPr>
                <a:xfrm>
                  <a:off x="559400" y="2832888"/>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Ellipse 235"/>
                <p:cNvSpPr/>
                <p:nvPr/>
              </p:nvSpPr>
              <p:spPr>
                <a:xfrm>
                  <a:off x="2950861" y="2840072"/>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Ellipse 242"/>
                <p:cNvSpPr/>
                <p:nvPr/>
              </p:nvSpPr>
              <p:spPr>
                <a:xfrm>
                  <a:off x="8228561"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Ellipse 243"/>
                <p:cNvSpPr/>
                <p:nvPr/>
              </p:nvSpPr>
              <p:spPr>
                <a:xfrm>
                  <a:off x="7807106" y="2835277"/>
                  <a:ext cx="242168" cy="255981"/>
                </a:xfrm>
                <a:prstGeom prst="ellipse">
                  <a:avLst/>
                </a:prstGeom>
                <a:solidFill>
                  <a:schemeClr val="tx1">
                    <a:lumMod val="50000"/>
                    <a:lumOff val="50000"/>
                  </a:schemeClr>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Ellipse 144"/>
                <p:cNvSpPr/>
                <p:nvPr/>
              </p:nvSpPr>
              <p:spPr>
                <a:xfrm>
                  <a:off x="1544892" y="2840585"/>
                  <a:ext cx="242168" cy="255981"/>
                </a:xfrm>
                <a:prstGeom prst="ellipse">
                  <a:avLst/>
                </a:prstGeom>
                <a:solidFill>
                  <a:schemeClr val="tx2"/>
                </a:solid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grpSp>
      <p:grpSp>
        <p:nvGrpSpPr>
          <p:cNvPr id="248" name="Grouper 247"/>
          <p:cNvGrpSpPr/>
          <p:nvPr/>
        </p:nvGrpSpPr>
        <p:grpSpPr>
          <a:xfrm>
            <a:off x="1610472" y="2805260"/>
            <a:ext cx="8953915" cy="1967791"/>
            <a:chOff x="86472" y="3072766"/>
            <a:chExt cx="8953915" cy="1967791"/>
          </a:xfrm>
        </p:grpSpPr>
        <p:sp>
          <p:nvSpPr>
            <p:cNvPr id="249" name="Rectangle 248"/>
            <p:cNvSpPr/>
            <p:nvPr/>
          </p:nvSpPr>
          <p:spPr>
            <a:xfrm>
              <a:off x="86472" y="3465888"/>
              <a:ext cx="8801413" cy="863998"/>
            </a:xfrm>
            <a:prstGeom prst="rect">
              <a:avLst/>
            </a:prstGeom>
            <a:solidFill>
              <a:srgbClr val="FFFF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ZoneTexte 249"/>
            <p:cNvSpPr txBox="1"/>
            <p:nvPr/>
          </p:nvSpPr>
          <p:spPr>
            <a:xfrm rot="16200000">
              <a:off x="-151813" y="3839808"/>
              <a:ext cx="76174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PHARMACIEN</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51" name="ZoneTexte 250"/>
            <p:cNvSpPr txBox="1"/>
            <p:nvPr/>
          </p:nvSpPr>
          <p:spPr>
            <a:xfrm>
              <a:off x="1269005" y="3458615"/>
              <a:ext cx="801823"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Entrée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Lien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phcie</a:t>
              </a: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BCM 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Interaction avec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équipe MD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Rx</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52" name="ZoneTexte 251"/>
            <p:cNvSpPr txBox="1"/>
            <p:nvPr/>
          </p:nvSpPr>
          <p:spPr>
            <a:xfrm>
              <a:off x="2159080" y="3439238"/>
              <a:ext cx="1494320"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BCM admission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Histoire pharmacothérapeutique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Problèmes pharmacothérapeutique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Tournée de soins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Rx</a:t>
              </a:r>
            </a:p>
          </p:txBody>
        </p:sp>
        <p:sp>
          <p:nvSpPr>
            <p:cNvPr id="253" name="ZoneTexte 252"/>
            <p:cNvSpPr txBox="1"/>
            <p:nvPr/>
          </p:nvSpPr>
          <p:spPr>
            <a:xfrm>
              <a:off x="7873080" y="3562348"/>
              <a:ext cx="116730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Congé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Remise Rx sortie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BCM au congé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Enseignement au patient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Contact pharmacie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comm</a:t>
              </a: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a:t>
              </a:r>
            </a:p>
          </p:txBody>
        </p:sp>
        <p:sp>
          <p:nvSpPr>
            <p:cNvPr id="254" name="ZoneTexte 253"/>
            <p:cNvSpPr txBox="1"/>
            <p:nvPr/>
          </p:nvSpPr>
          <p:spPr>
            <a:xfrm>
              <a:off x="3766032" y="3468436"/>
              <a:ext cx="1085554"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 rapproché</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Suivi efficacité/innocuité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Vérification labo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Rx</a:t>
              </a: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 STAT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Planification injectables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cxnSp>
          <p:nvCxnSpPr>
            <p:cNvPr id="255" name="Connecteur droit 254"/>
            <p:cNvCxnSpPr/>
            <p:nvPr/>
          </p:nvCxnSpPr>
          <p:spPr>
            <a:xfrm>
              <a:off x="2558993" y="3073557"/>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sp>
          <p:nvSpPr>
            <p:cNvPr id="256" name="ZoneTexte 255"/>
            <p:cNvSpPr txBox="1"/>
            <p:nvPr/>
          </p:nvSpPr>
          <p:spPr>
            <a:xfrm>
              <a:off x="5308532" y="3468128"/>
              <a:ext cx="1085554"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Narrow"/>
                  <a:ea typeface="+mn-ea"/>
                  <a:cs typeface="Arial Narrow"/>
                </a:rPr>
                <a:t>Suivi ajusté</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Suivi efficacité/innocuité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Vérification labo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Validation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Rx</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Narrow"/>
                  <a:ea typeface="+mn-ea"/>
                  <a:cs typeface="Arial Narrow"/>
                </a:rPr>
                <a:t>Planification </a:t>
              </a:r>
              <a:r>
                <a:rPr kumimoji="0" lang="fr-FR" sz="800" b="0" i="0" u="none" strike="noStrike" kern="1200" cap="none" spc="0" normalizeH="0" baseline="0" noProof="0" dirty="0" err="1">
                  <a:ln>
                    <a:noFill/>
                  </a:ln>
                  <a:solidFill>
                    <a:prstClr val="black"/>
                  </a:solidFill>
                  <a:effectLst/>
                  <a:uLnTx/>
                  <a:uFillTx/>
                  <a:latin typeface="Arial Narrow"/>
                  <a:ea typeface="+mn-ea"/>
                  <a:cs typeface="Arial Narrow"/>
                </a:rPr>
                <a:t>reservice</a:t>
              </a: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Narrow"/>
                <a:ea typeface="+mn-ea"/>
                <a:cs typeface="Arial Narrow"/>
              </a:endParaRPr>
            </a:p>
          </p:txBody>
        </p:sp>
        <p:cxnSp>
          <p:nvCxnSpPr>
            <p:cNvPr id="257" name="Connecteur droit 256"/>
            <p:cNvCxnSpPr/>
            <p:nvPr/>
          </p:nvCxnSpPr>
          <p:spPr>
            <a:xfrm>
              <a:off x="1665976" y="3096563"/>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58" name="Connecteur droit 257"/>
            <p:cNvCxnSpPr/>
            <p:nvPr/>
          </p:nvCxnSpPr>
          <p:spPr>
            <a:xfrm>
              <a:off x="3734111" y="3073557"/>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59" name="Connecteur droit 258"/>
            <p:cNvCxnSpPr/>
            <p:nvPr/>
          </p:nvCxnSpPr>
          <p:spPr>
            <a:xfrm>
              <a:off x="5321217" y="3075986"/>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cxnSp>
          <p:nvCxnSpPr>
            <p:cNvPr id="260" name="Connecteur droit 259"/>
            <p:cNvCxnSpPr/>
            <p:nvPr/>
          </p:nvCxnSpPr>
          <p:spPr>
            <a:xfrm>
              <a:off x="7889749" y="3072766"/>
              <a:ext cx="0" cy="1943994"/>
            </a:xfrm>
            <a:prstGeom prst="line">
              <a:avLst/>
            </a:prstGeom>
            <a:ln>
              <a:solidFill>
                <a:schemeClr val="tx2"/>
              </a:solidFill>
              <a:prstDash val="dash"/>
            </a:ln>
            <a:effectLst/>
          </p:spPr>
          <p:style>
            <a:lnRef idx="2">
              <a:schemeClr val="accent5"/>
            </a:lnRef>
            <a:fillRef idx="0">
              <a:schemeClr val="accent5"/>
            </a:fillRef>
            <a:effectRef idx="1">
              <a:schemeClr val="accent5"/>
            </a:effectRef>
            <a:fontRef idx="minor">
              <a:schemeClr val="tx1"/>
            </a:fontRef>
          </p:style>
        </p:cxnSp>
      </p:grpSp>
      <p:sp>
        <p:nvSpPr>
          <p:cNvPr id="6" name="ZoneTexte 5">
            <a:extLst>
              <a:ext uri="{FF2B5EF4-FFF2-40B4-BE49-F238E27FC236}">
                <a16:creationId xmlns:a16="http://schemas.microsoft.com/office/drawing/2014/main" id="{1BF7ECBF-FCC1-4802-A44C-9E66DBD11A3E}"/>
              </a:ext>
            </a:extLst>
          </p:cNvPr>
          <p:cNvSpPr txBox="1"/>
          <p:nvPr/>
        </p:nvSpPr>
        <p:spPr>
          <a:xfrm>
            <a:off x="1438863" y="5185666"/>
            <a:ext cx="944562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800" b="0" i="0" u="none" strike="noStrike" kern="1200" cap="none" spc="0" normalizeH="0" baseline="0" noProof="0" dirty="0">
                <a:ln>
                  <a:noFill/>
                </a:ln>
                <a:solidFill>
                  <a:srgbClr val="004987"/>
                </a:solidFill>
                <a:effectLst/>
                <a:uLnTx/>
                <a:uFillTx/>
                <a:latin typeface="Segoe UI Semilight" panose="020B0402040204020203" pitchFamily="34" charset="0"/>
                <a:ea typeface="+mn-ea"/>
                <a:cs typeface="Segoe UI Semilight" panose="020B0402040204020203" pitchFamily="34" charset="0"/>
              </a:rPr>
              <a:t>Intégrer les activités cliniques du pharmacien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800" b="0" i="0" u="none" strike="noStrike" kern="1200" cap="none" spc="0" normalizeH="0" baseline="0" noProof="0" dirty="0">
                <a:ln>
                  <a:noFill/>
                </a:ln>
                <a:solidFill>
                  <a:srgbClr val="004987"/>
                </a:solidFill>
                <a:effectLst/>
                <a:uLnTx/>
                <a:uFillTx/>
                <a:latin typeface="Segoe UI Semilight" panose="020B0402040204020203" pitchFamily="34" charset="0"/>
                <a:ea typeface="+mn-ea"/>
                <a:cs typeface="Segoe UI Semilight" panose="020B0402040204020203" pitchFamily="34" charset="0"/>
              </a:rPr>
              <a:t>au parcours de tous les patients vulnérables</a:t>
            </a:r>
          </a:p>
        </p:txBody>
      </p:sp>
    </p:spTree>
    <p:extLst>
      <p:ext uri="{BB962C8B-B14F-4D97-AF65-F5344CB8AC3E}">
        <p14:creationId xmlns:p14="http://schemas.microsoft.com/office/powerpoint/2010/main" val="2307501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27CF7C5-4E8E-4BE3-B62B-284F16B0D34F}"/>
              </a:ext>
            </a:extLst>
          </p:cNvPr>
          <p:cNvPicPr>
            <a:picLocks noChangeAspect="1"/>
          </p:cNvPicPr>
          <p:nvPr/>
        </p:nvPicPr>
        <p:blipFill>
          <a:blip r:embed="rId3"/>
          <a:stretch>
            <a:fillRect/>
          </a:stretch>
        </p:blipFill>
        <p:spPr>
          <a:xfrm>
            <a:off x="2460074" y="162277"/>
            <a:ext cx="8918919" cy="6839556"/>
          </a:xfrm>
          <a:prstGeom prst="rect">
            <a:avLst/>
          </a:prstGeom>
        </p:spPr>
      </p:pic>
      <p:grpSp>
        <p:nvGrpSpPr>
          <p:cNvPr id="7" name="Groupe 6">
            <a:extLst>
              <a:ext uri="{FF2B5EF4-FFF2-40B4-BE49-F238E27FC236}">
                <a16:creationId xmlns:a16="http://schemas.microsoft.com/office/drawing/2014/main" id="{77882F42-E83D-41E1-BBEF-19A2E4EE48BB}"/>
              </a:ext>
            </a:extLst>
          </p:cNvPr>
          <p:cNvGrpSpPr/>
          <p:nvPr/>
        </p:nvGrpSpPr>
        <p:grpSpPr>
          <a:xfrm>
            <a:off x="0" y="2101638"/>
            <a:ext cx="2609152" cy="2609152"/>
            <a:chOff x="876997" y="2119743"/>
            <a:chExt cx="2818014" cy="2818014"/>
          </a:xfrm>
        </p:grpSpPr>
        <p:sp>
          <p:nvSpPr>
            <p:cNvPr id="5" name="Ellipse 4">
              <a:extLst>
                <a:ext uri="{FF2B5EF4-FFF2-40B4-BE49-F238E27FC236}">
                  <a16:creationId xmlns:a16="http://schemas.microsoft.com/office/drawing/2014/main" id="{958907BC-E80C-40C8-B06D-2EFADCEE535D}"/>
                </a:ext>
              </a:extLst>
            </p:cNvPr>
            <p:cNvSpPr/>
            <p:nvPr/>
          </p:nvSpPr>
          <p:spPr>
            <a:xfrm>
              <a:off x="876997" y="2119743"/>
              <a:ext cx="2818014" cy="2818014"/>
            </a:xfrm>
            <a:prstGeom prst="ellipse">
              <a:avLst/>
            </a:prstGeom>
            <a:noFill/>
            <a:ln w="57150">
              <a:solidFill>
                <a:srgbClr val="B0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e 5">
              <a:extLst>
                <a:ext uri="{FF2B5EF4-FFF2-40B4-BE49-F238E27FC236}">
                  <a16:creationId xmlns:a16="http://schemas.microsoft.com/office/drawing/2014/main" id="{4BACEAB1-0C68-48E4-9B29-448FCFF78654}"/>
                </a:ext>
              </a:extLst>
            </p:cNvPr>
            <p:cNvSpPr/>
            <p:nvPr/>
          </p:nvSpPr>
          <p:spPr>
            <a:xfrm>
              <a:off x="1051561" y="2285999"/>
              <a:ext cx="2477194" cy="2477194"/>
            </a:xfrm>
            <a:prstGeom prst="ellipse">
              <a:avLst/>
            </a:prstGeom>
            <a:solidFill>
              <a:srgbClr val="B0003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ZoneTexte 7">
            <a:extLst>
              <a:ext uri="{FF2B5EF4-FFF2-40B4-BE49-F238E27FC236}">
                <a16:creationId xmlns:a16="http://schemas.microsoft.com/office/drawing/2014/main" id="{C5C9DCC3-3826-4988-9C9B-62962B54E752}"/>
              </a:ext>
            </a:extLst>
          </p:cNvPr>
          <p:cNvSpPr txBox="1"/>
          <p:nvPr/>
        </p:nvSpPr>
        <p:spPr>
          <a:xfrm>
            <a:off x="364915" y="3120390"/>
            <a:ext cx="22442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white"/>
                </a:solidFill>
                <a:effectLst/>
                <a:uLnTx/>
                <a:uFillTx/>
                <a:latin typeface="Calibri" panose="020F0502020204030204"/>
                <a:ea typeface="+mn-ea"/>
                <a:cs typeface="+mn-cs"/>
              </a:rPr>
              <a:t>Soins intensifs</a:t>
            </a:r>
          </a:p>
        </p:txBody>
      </p:sp>
      <p:pic>
        <p:nvPicPr>
          <p:cNvPr id="2" name="Image 1">
            <a:extLst>
              <a:ext uri="{FF2B5EF4-FFF2-40B4-BE49-F238E27FC236}">
                <a16:creationId xmlns:a16="http://schemas.microsoft.com/office/drawing/2014/main" id="{4AF186BF-5A2E-4ED0-B267-60C7124047F3}"/>
              </a:ext>
            </a:extLst>
          </p:cNvPr>
          <p:cNvPicPr>
            <a:picLocks noChangeAspect="1"/>
          </p:cNvPicPr>
          <p:nvPr/>
        </p:nvPicPr>
        <p:blipFill>
          <a:blip r:embed="rId4"/>
          <a:stretch>
            <a:fillRect/>
          </a:stretch>
        </p:blipFill>
        <p:spPr>
          <a:xfrm>
            <a:off x="2455217" y="601375"/>
            <a:ext cx="1570962" cy="494415"/>
          </a:xfrm>
          <a:prstGeom prst="rect">
            <a:avLst/>
          </a:prstGeom>
        </p:spPr>
      </p:pic>
      <p:pic>
        <p:nvPicPr>
          <p:cNvPr id="3" name="Image 2">
            <a:extLst>
              <a:ext uri="{FF2B5EF4-FFF2-40B4-BE49-F238E27FC236}">
                <a16:creationId xmlns:a16="http://schemas.microsoft.com/office/drawing/2014/main" id="{6AB83B0A-F1BA-400E-B74B-53C63EF82092}"/>
              </a:ext>
            </a:extLst>
          </p:cNvPr>
          <p:cNvPicPr>
            <a:picLocks noChangeAspect="1"/>
          </p:cNvPicPr>
          <p:nvPr/>
        </p:nvPicPr>
        <p:blipFill>
          <a:blip r:embed="rId4"/>
          <a:stretch>
            <a:fillRect/>
          </a:stretch>
        </p:blipFill>
        <p:spPr>
          <a:xfrm>
            <a:off x="2455217" y="2980570"/>
            <a:ext cx="1570962" cy="494415"/>
          </a:xfrm>
          <a:prstGeom prst="rect">
            <a:avLst/>
          </a:prstGeom>
        </p:spPr>
      </p:pic>
      <p:pic>
        <p:nvPicPr>
          <p:cNvPr id="4" name="Image 3">
            <a:extLst>
              <a:ext uri="{FF2B5EF4-FFF2-40B4-BE49-F238E27FC236}">
                <a16:creationId xmlns:a16="http://schemas.microsoft.com/office/drawing/2014/main" id="{AFDB4FDB-EC0E-4EBC-A593-1AC5BDBE33AC}"/>
              </a:ext>
            </a:extLst>
          </p:cNvPr>
          <p:cNvPicPr>
            <a:picLocks noChangeAspect="1"/>
          </p:cNvPicPr>
          <p:nvPr/>
        </p:nvPicPr>
        <p:blipFill>
          <a:blip r:embed="rId4"/>
          <a:stretch>
            <a:fillRect/>
          </a:stretch>
        </p:blipFill>
        <p:spPr>
          <a:xfrm>
            <a:off x="2455217" y="4598221"/>
            <a:ext cx="1224154" cy="385267"/>
          </a:xfrm>
          <a:prstGeom prst="rect">
            <a:avLst/>
          </a:prstGeom>
        </p:spPr>
      </p:pic>
    </p:spTree>
    <p:extLst>
      <p:ext uri="{BB962C8B-B14F-4D97-AF65-F5344CB8AC3E}">
        <p14:creationId xmlns:p14="http://schemas.microsoft.com/office/powerpoint/2010/main" val="3412011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A26D08-3A06-4903-A488-7664DFF11F72}"/>
              </a:ext>
            </a:extLst>
          </p:cNvPr>
          <p:cNvPicPr>
            <a:picLocks noChangeAspect="1"/>
          </p:cNvPicPr>
          <p:nvPr/>
        </p:nvPicPr>
        <p:blipFill>
          <a:blip r:embed="rId3"/>
          <a:stretch>
            <a:fillRect/>
          </a:stretch>
        </p:blipFill>
        <p:spPr>
          <a:xfrm>
            <a:off x="502535" y="3687701"/>
            <a:ext cx="5162549" cy="2928829"/>
          </a:xfrm>
          <a:prstGeom prst="rect">
            <a:avLst/>
          </a:prstGeom>
        </p:spPr>
      </p:pic>
      <p:pic>
        <p:nvPicPr>
          <p:cNvPr id="9" name="Image 8">
            <a:extLst>
              <a:ext uri="{FF2B5EF4-FFF2-40B4-BE49-F238E27FC236}">
                <a16:creationId xmlns:a16="http://schemas.microsoft.com/office/drawing/2014/main" id="{3505B204-7E94-4D7F-A674-713FF78E1D06}"/>
              </a:ext>
            </a:extLst>
          </p:cNvPr>
          <p:cNvPicPr>
            <a:picLocks noChangeAspect="1"/>
          </p:cNvPicPr>
          <p:nvPr/>
        </p:nvPicPr>
        <p:blipFill>
          <a:blip r:embed="rId4"/>
          <a:stretch>
            <a:fillRect/>
          </a:stretch>
        </p:blipFill>
        <p:spPr>
          <a:xfrm>
            <a:off x="502535" y="241469"/>
            <a:ext cx="5162550" cy="2923021"/>
          </a:xfrm>
          <a:prstGeom prst="rect">
            <a:avLst/>
          </a:prstGeom>
        </p:spPr>
      </p:pic>
      <p:pic>
        <p:nvPicPr>
          <p:cNvPr id="5" name="Image 4">
            <a:extLst>
              <a:ext uri="{FF2B5EF4-FFF2-40B4-BE49-F238E27FC236}">
                <a16:creationId xmlns:a16="http://schemas.microsoft.com/office/drawing/2014/main" id="{83B7E0B1-1209-4778-927C-E941B478CC7B}"/>
              </a:ext>
            </a:extLst>
          </p:cNvPr>
          <p:cNvPicPr>
            <a:picLocks noChangeAspect="1"/>
          </p:cNvPicPr>
          <p:nvPr/>
        </p:nvPicPr>
        <p:blipFill rotWithShape="1">
          <a:blip r:embed="rId5"/>
          <a:srcRect l="24463" t="6283" r="12649"/>
          <a:stretch/>
        </p:blipFill>
        <p:spPr>
          <a:xfrm>
            <a:off x="6445767" y="241469"/>
            <a:ext cx="5243698" cy="6375061"/>
          </a:xfrm>
          <a:prstGeom prst="rect">
            <a:avLst/>
          </a:prstGeom>
        </p:spPr>
      </p:pic>
    </p:spTree>
    <p:extLst>
      <p:ext uri="{BB962C8B-B14F-4D97-AF65-F5344CB8AC3E}">
        <p14:creationId xmlns:p14="http://schemas.microsoft.com/office/powerpoint/2010/main" val="3401245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71353-03C9-4CAB-9051-2E3AE8A99130}"/>
              </a:ext>
            </a:extLst>
          </p:cNvPr>
          <p:cNvSpPr>
            <a:spLocks noGrp="1"/>
          </p:cNvSpPr>
          <p:nvPr>
            <p:ph type="title"/>
          </p:nvPr>
        </p:nvSpPr>
        <p:spPr/>
        <p:txBody>
          <a:bodyPr/>
          <a:lstStyle/>
          <a:p>
            <a:r>
              <a:rPr lang="fr-CA" dirty="0"/>
              <a:t>Le présent…</a:t>
            </a:r>
          </a:p>
        </p:txBody>
      </p:sp>
      <p:sp>
        <p:nvSpPr>
          <p:cNvPr id="3" name="Espace réservé du contenu 2">
            <a:extLst>
              <a:ext uri="{FF2B5EF4-FFF2-40B4-BE49-F238E27FC236}">
                <a16:creationId xmlns:a16="http://schemas.microsoft.com/office/drawing/2014/main" id="{7BFB38AA-C077-4745-89A4-1B6FEC66389F}"/>
              </a:ext>
            </a:extLst>
          </p:cNvPr>
          <p:cNvSpPr>
            <a:spLocks noGrp="1"/>
          </p:cNvSpPr>
          <p:nvPr>
            <p:ph idx="1"/>
          </p:nvPr>
        </p:nvSpPr>
        <p:spPr/>
        <p:txBody>
          <a:bodyPr>
            <a:normAutofit/>
          </a:bodyPr>
          <a:lstStyle/>
          <a:p>
            <a:pPr marL="0" indent="0" algn="ctr">
              <a:buNone/>
            </a:pPr>
            <a:endParaRPr lang="fr-CA" dirty="0"/>
          </a:p>
          <a:p>
            <a:pPr marL="3303588" indent="-342900"/>
            <a:r>
              <a:rPr lang="fr-CA" dirty="0"/>
              <a:t>Besoins des patients démontrés</a:t>
            </a:r>
          </a:p>
          <a:p>
            <a:pPr marL="3303588" indent="-342900"/>
            <a:r>
              <a:rPr lang="fr-CA" dirty="0"/>
              <a:t>Offre de soins pharmaceutiques structurée</a:t>
            </a:r>
          </a:p>
          <a:p>
            <a:pPr marL="3303588" indent="-342900"/>
            <a:r>
              <a:rPr lang="fr-CA" dirty="0"/>
              <a:t>Activités du pharmacien identifiées et publiées</a:t>
            </a:r>
          </a:p>
          <a:p>
            <a:pPr algn="ctr"/>
            <a:endParaRPr lang="fr-CA" dirty="0"/>
          </a:p>
          <a:p>
            <a:pPr marL="0" indent="0" algn="ctr">
              <a:buNone/>
            </a:pPr>
            <a:r>
              <a:rPr lang="fr-CA" sz="2800" dirty="0">
                <a:solidFill>
                  <a:srgbClr val="C00000"/>
                </a:solidFill>
              </a:rPr>
              <a:t>Combien de pharmaciens nécessaires ??</a:t>
            </a:r>
          </a:p>
        </p:txBody>
      </p:sp>
    </p:spTree>
    <p:extLst>
      <p:ext uri="{BB962C8B-B14F-4D97-AF65-F5344CB8AC3E}">
        <p14:creationId xmlns:p14="http://schemas.microsoft.com/office/powerpoint/2010/main" val="248265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4CF9AC7-B128-44E4-962D-F4C7990F4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200" y="6030096"/>
            <a:ext cx="1253800" cy="739235"/>
          </a:xfrm>
          <a:prstGeom prst="rect">
            <a:avLst/>
          </a:prstGeom>
        </p:spPr>
      </p:pic>
      <p:sp>
        <p:nvSpPr>
          <p:cNvPr id="2" name="Titre 1">
            <a:extLst>
              <a:ext uri="{FF2B5EF4-FFF2-40B4-BE49-F238E27FC236}">
                <a16:creationId xmlns:a16="http://schemas.microsoft.com/office/drawing/2014/main" id="{C808DBCC-C5F3-49BD-9893-B6F8CFB9E2D9}"/>
              </a:ext>
            </a:extLst>
          </p:cNvPr>
          <p:cNvSpPr>
            <a:spLocks noGrp="1"/>
          </p:cNvSpPr>
          <p:nvPr>
            <p:ph type="title"/>
          </p:nvPr>
        </p:nvSpPr>
        <p:spPr/>
        <p:txBody>
          <a:bodyPr/>
          <a:lstStyle/>
          <a:p>
            <a:r>
              <a:rPr lang="fr-CA" dirty="0"/>
              <a:t>Effectifs pharmaciens proposés</a:t>
            </a:r>
          </a:p>
        </p:txBody>
      </p:sp>
      <p:graphicFrame>
        <p:nvGraphicFramePr>
          <p:cNvPr id="4" name="Tableau 4">
            <a:extLst>
              <a:ext uri="{FF2B5EF4-FFF2-40B4-BE49-F238E27FC236}">
                <a16:creationId xmlns:a16="http://schemas.microsoft.com/office/drawing/2014/main" id="{A805DC7F-4511-43A3-8C4D-7FB9F3D6573C}"/>
              </a:ext>
            </a:extLst>
          </p:cNvPr>
          <p:cNvGraphicFramePr>
            <a:graphicFrameLocks noGrp="1"/>
          </p:cNvGraphicFramePr>
          <p:nvPr>
            <p:ph idx="1"/>
            <p:extLst>
              <p:ext uri="{D42A27DB-BD31-4B8C-83A1-F6EECF244321}">
                <p14:modId xmlns:p14="http://schemas.microsoft.com/office/powerpoint/2010/main" val="1221498417"/>
              </p:ext>
            </p:extLst>
          </p:nvPr>
        </p:nvGraphicFramePr>
        <p:xfrm>
          <a:off x="838200" y="1590846"/>
          <a:ext cx="10925432" cy="5011420"/>
        </p:xfrm>
        <a:graphic>
          <a:graphicData uri="http://schemas.openxmlformats.org/drawingml/2006/table">
            <a:tbl>
              <a:tblPr firstRow="1" bandRow="1">
                <a:tableStyleId>{5C22544A-7EE6-4342-B048-85BDC9FD1C3A}</a:tableStyleId>
              </a:tblPr>
              <a:tblGrid>
                <a:gridCol w="2929282">
                  <a:extLst>
                    <a:ext uri="{9D8B030D-6E8A-4147-A177-3AD203B41FA5}">
                      <a16:colId xmlns:a16="http://schemas.microsoft.com/office/drawing/2014/main" val="4237575739"/>
                    </a:ext>
                  </a:extLst>
                </a:gridCol>
                <a:gridCol w="7996150">
                  <a:extLst>
                    <a:ext uri="{9D8B030D-6E8A-4147-A177-3AD203B41FA5}">
                      <a16:colId xmlns:a16="http://schemas.microsoft.com/office/drawing/2014/main" val="2319160451"/>
                    </a:ext>
                  </a:extLst>
                </a:gridCol>
              </a:tblGrid>
              <a:tr h="434340">
                <a:tc>
                  <a:txBody>
                    <a:bodyPr/>
                    <a:lstStyle/>
                    <a:p>
                      <a:r>
                        <a:rPr lang="fr-CA" dirty="0">
                          <a:latin typeface="Segoe UI" panose="020B0502040204020203" pitchFamily="34" charset="0"/>
                          <a:cs typeface="Segoe UI" panose="020B0502040204020203" pitchFamily="34" charset="0"/>
                        </a:rPr>
                        <a:t>Clientèle</a:t>
                      </a:r>
                    </a:p>
                  </a:txBody>
                  <a:tcPr>
                    <a:solidFill>
                      <a:srgbClr val="004987"/>
                    </a:solidFill>
                  </a:tcPr>
                </a:tc>
                <a:tc>
                  <a:txBody>
                    <a:bodyPr/>
                    <a:lstStyle/>
                    <a:p>
                      <a:r>
                        <a:rPr lang="fr-CA" dirty="0">
                          <a:latin typeface="Segoe UI" panose="020B0502040204020203" pitchFamily="34" charset="0"/>
                          <a:cs typeface="Segoe UI" panose="020B0502040204020203" pitchFamily="34" charset="0"/>
                        </a:rPr>
                        <a:t>Recommandations</a:t>
                      </a:r>
                    </a:p>
                  </a:txBody>
                  <a:tcPr>
                    <a:solidFill>
                      <a:srgbClr val="004987"/>
                    </a:solidFill>
                  </a:tcPr>
                </a:tc>
                <a:extLst>
                  <a:ext uri="{0D108BD9-81ED-4DB2-BD59-A6C34878D82A}">
                    <a16:rowId xmlns:a16="http://schemas.microsoft.com/office/drawing/2014/main" val="626259937"/>
                  </a:ext>
                </a:extLst>
              </a:tr>
              <a:tr h="370840">
                <a:tc>
                  <a:txBody>
                    <a:bodyPr/>
                    <a:lstStyle/>
                    <a:p>
                      <a:r>
                        <a:rPr lang="fr-CA" dirty="0">
                          <a:solidFill>
                            <a:schemeClr val="accent1">
                              <a:lumMod val="50000"/>
                            </a:schemeClr>
                          </a:solidFill>
                          <a:latin typeface="Segoe UI" panose="020B0502040204020203" pitchFamily="34" charset="0"/>
                          <a:cs typeface="Segoe UI" panose="020B0502040204020203" pitchFamily="34" charset="0"/>
                        </a:rPr>
                        <a:t>Oncologie ambulatoire</a:t>
                      </a:r>
                    </a:p>
                  </a:txBody>
                  <a:tcPr/>
                </a:tc>
                <a:tc>
                  <a:txBody>
                    <a:bodyPr/>
                    <a:lstStyle/>
                    <a:p>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11 patients/</a:t>
                      </a:r>
                      <a:r>
                        <a:rPr lang="fr-CA" sz="1800" b="0" i="0" u="none" strike="noStrike" kern="1200" baseline="0" dirty="0" err="1">
                          <a:solidFill>
                            <a:schemeClr val="accent1">
                              <a:lumMod val="50000"/>
                            </a:schemeClr>
                          </a:solidFill>
                          <a:latin typeface="Segoe UI Semilight" panose="020B0402040204020203" pitchFamily="34" charset="0"/>
                          <a:ea typeface="+mn-ea"/>
                          <a:cs typeface="Segoe UI Semilight" panose="020B0402040204020203" pitchFamily="34" charset="0"/>
                        </a:rPr>
                        <a:t>pharm</a:t>
                      </a:r>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/jour </a:t>
                      </a:r>
                    </a:p>
                    <a:p>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Ratio à réduire si recherche clinique dans l’établissement</a:t>
                      </a:r>
                    </a:p>
                    <a:p>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8 patients/</a:t>
                      </a:r>
                      <a:r>
                        <a:rPr lang="fr-CA" sz="1800" b="0" i="0" u="none" strike="noStrike" kern="1200" baseline="0" dirty="0" err="1">
                          <a:solidFill>
                            <a:schemeClr val="accent1">
                              <a:lumMod val="50000"/>
                            </a:schemeClr>
                          </a:solidFill>
                          <a:latin typeface="Segoe UI Semilight" panose="020B0402040204020203" pitchFamily="34" charset="0"/>
                          <a:ea typeface="+mn-ea"/>
                          <a:cs typeface="Segoe UI Semilight" panose="020B0402040204020203" pitchFamily="34" charset="0"/>
                        </a:rPr>
                        <a:t>pharm</a:t>
                      </a:r>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/jour si supervision d’étudiant 	</a:t>
                      </a:r>
                    </a:p>
                  </a:txBody>
                  <a:tcPr/>
                </a:tc>
                <a:extLst>
                  <a:ext uri="{0D108BD9-81ED-4DB2-BD59-A6C34878D82A}">
                    <a16:rowId xmlns:a16="http://schemas.microsoft.com/office/drawing/2014/main" val="1717412455"/>
                  </a:ext>
                </a:extLst>
              </a:tr>
              <a:tr h="370840">
                <a:tc>
                  <a:txBody>
                    <a:bodyPr/>
                    <a:lstStyle/>
                    <a:p>
                      <a:r>
                        <a:rPr lang="fr-CA" dirty="0">
                          <a:solidFill>
                            <a:schemeClr val="accent1">
                              <a:lumMod val="50000"/>
                            </a:schemeClr>
                          </a:solidFill>
                          <a:latin typeface="Segoe UI" panose="020B0502040204020203" pitchFamily="34" charset="0"/>
                          <a:cs typeface="Segoe UI" panose="020B0502040204020203" pitchFamily="34" charset="0"/>
                        </a:rPr>
                        <a:t>Néphrologie-dialyse</a:t>
                      </a:r>
                    </a:p>
                  </a:txBody>
                  <a:tcPr/>
                </a:tc>
                <a:tc>
                  <a:txBody>
                    <a:bodyPr/>
                    <a:lstStyle/>
                    <a:p>
                      <a:pPr rtl="0" fontAlgn="base"/>
                      <a:r>
                        <a:rPr lang="fr-CA" sz="1800" b="0" i="0" kern="1200" dirty="0">
                          <a:solidFill>
                            <a:schemeClr val="accent1">
                              <a:lumMod val="50000"/>
                            </a:schemeClr>
                          </a:solidFill>
                          <a:effectLst/>
                          <a:latin typeface="Segoe UI Semilight" panose="020B0402040204020203" pitchFamily="34" charset="0"/>
                          <a:ea typeface="+mn-ea"/>
                          <a:cs typeface="Segoe UI Semilight" panose="020B0402040204020203" pitchFamily="34" charset="0"/>
                        </a:rPr>
                        <a:t>1 ETC/100 patients en hémodialyse (HD)</a:t>
                      </a:r>
                    </a:p>
                    <a:p>
                      <a:pPr rtl="0" fontAlgn="base"/>
                      <a:r>
                        <a:rPr lang="fr-CA" sz="1800" b="0" i="0" kern="1200" dirty="0">
                          <a:solidFill>
                            <a:schemeClr val="accent1">
                              <a:lumMod val="50000"/>
                            </a:schemeClr>
                          </a:solidFill>
                          <a:effectLst/>
                          <a:latin typeface="Segoe UI Semilight" panose="020B0402040204020203" pitchFamily="34" charset="0"/>
                          <a:ea typeface="+mn-ea"/>
                          <a:cs typeface="Segoe UI Semilight" panose="020B0402040204020203" pitchFamily="34" charset="0"/>
                        </a:rPr>
                        <a:t>1 ETC/200 patients en dialyse péritonéale (DP) et en HD à domicile</a:t>
                      </a:r>
                    </a:p>
                    <a:p>
                      <a:pPr rtl="0" fontAlgn="base"/>
                      <a:r>
                        <a:rPr lang="fr-CA" sz="1800" b="0" i="0" kern="1200" dirty="0">
                          <a:solidFill>
                            <a:schemeClr val="accent1">
                              <a:lumMod val="50000"/>
                            </a:schemeClr>
                          </a:solidFill>
                          <a:effectLst/>
                          <a:latin typeface="Segoe UI Semilight" panose="020B0402040204020203" pitchFamily="34" charset="0"/>
                          <a:ea typeface="+mn-ea"/>
                          <a:cs typeface="Segoe UI Semilight" panose="020B0402040204020203" pitchFamily="34" charset="0"/>
                        </a:rPr>
                        <a:t>1 ETC/300 patients non dialysés (tous stades confondus) (clinique ambulatoire)</a:t>
                      </a:r>
                    </a:p>
                    <a:p>
                      <a:pPr rtl="0" fontAlgn="base"/>
                      <a:r>
                        <a:rPr lang="fr-CA" sz="1800" b="0" i="0" kern="1200" dirty="0">
                          <a:solidFill>
                            <a:schemeClr val="accent1">
                              <a:lumMod val="50000"/>
                            </a:schemeClr>
                          </a:solidFill>
                          <a:effectLst/>
                          <a:latin typeface="Segoe UI Semilight" panose="020B0402040204020203" pitchFamily="34" charset="0"/>
                          <a:ea typeface="+mn-ea"/>
                          <a:cs typeface="Segoe UI Semilight" panose="020B0402040204020203" pitchFamily="34" charset="0"/>
                        </a:rPr>
                        <a:t>1 ETC/15 lits dédiés à la néphrologie ou à la greffe rénale </a:t>
                      </a:r>
                    </a:p>
                    <a:p>
                      <a:pPr rtl="0" fontAlgn="base"/>
                      <a:r>
                        <a:rPr lang="fr-CA" sz="1800" b="0" i="0" kern="1200" dirty="0">
                          <a:solidFill>
                            <a:schemeClr val="accent1">
                              <a:lumMod val="50000"/>
                            </a:schemeClr>
                          </a:solidFill>
                          <a:effectLst/>
                          <a:latin typeface="Segoe UI Semilight" panose="020B0402040204020203" pitchFamily="34" charset="0"/>
                          <a:ea typeface="+mn-ea"/>
                          <a:cs typeface="Segoe UI Semilight" panose="020B0402040204020203" pitchFamily="34" charset="0"/>
                        </a:rPr>
                        <a:t>1 ETC/100 patients greffés rénaux (ambulatoire) </a:t>
                      </a:r>
                    </a:p>
                  </a:txBody>
                  <a:tcPr/>
                </a:tc>
                <a:extLst>
                  <a:ext uri="{0D108BD9-81ED-4DB2-BD59-A6C34878D82A}">
                    <a16:rowId xmlns:a16="http://schemas.microsoft.com/office/drawing/2014/main" val="903922508"/>
                  </a:ext>
                </a:extLst>
              </a:tr>
              <a:tr h="370840">
                <a:tc>
                  <a:txBody>
                    <a:bodyPr/>
                    <a:lstStyle/>
                    <a:p>
                      <a:r>
                        <a:rPr lang="fr-CA" dirty="0">
                          <a:solidFill>
                            <a:schemeClr val="accent1">
                              <a:lumMod val="50000"/>
                            </a:schemeClr>
                          </a:solidFill>
                          <a:latin typeface="Segoe UI" panose="020B0502040204020203" pitchFamily="34" charset="0"/>
                          <a:cs typeface="Segoe UI" panose="020B0502040204020203" pitchFamily="34" charset="0"/>
                        </a:rPr>
                        <a:t>Soins intensifs</a:t>
                      </a:r>
                    </a:p>
                  </a:txBody>
                  <a:tcPr/>
                </a:tc>
                <a:tc>
                  <a:txBody>
                    <a:bodyPr/>
                    <a:lstStyle/>
                    <a:p>
                      <a:r>
                        <a:rPr lang="fr-CA" sz="1800" b="0" i="1"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Semaine de 7 jours </a:t>
                      </a:r>
                      <a:endPar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endParaRPr>
                    </a:p>
                    <a:p>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1 lit de niveau 3 (≈ universitaire)/0,12-0,14 ETC </a:t>
                      </a:r>
                      <a:r>
                        <a:rPr lang="fr-CA" sz="1800" b="0" i="0" u="none" strike="noStrike" kern="1200" baseline="0" dirty="0" err="1">
                          <a:solidFill>
                            <a:schemeClr val="accent1">
                              <a:lumMod val="50000"/>
                            </a:schemeClr>
                          </a:solidFill>
                          <a:latin typeface="Segoe UI Semilight" panose="020B0402040204020203" pitchFamily="34" charset="0"/>
                          <a:ea typeface="+mn-ea"/>
                          <a:cs typeface="Segoe UI Semilight" panose="020B0402040204020203" pitchFamily="34" charset="0"/>
                        </a:rPr>
                        <a:t>pharm</a:t>
                      </a:r>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 </a:t>
                      </a:r>
                    </a:p>
                    <a:p>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1 lit de niveau 2 (≈ communautaire)/ 0,06 ETC </a:t>
                      </a:r>
                      <a:r>
                        <a:rPr lang="fr-CA" sz="1800" b="0" i="0" u="none" strike="noStrike" kern="1200" baseline="0" dirty="0" err="1">
                          <a:solidFill>
                            <a:schemeClr val="accent1">
                              <a:lumMod val="50000"/>
                            </a:schemeClr>
                          </a:solidFill>
                          <a:latin typeface="Segoe UI Semilight" panose="020B0402040204020203" pitchFamily="34" charset="0"/>
                          <a:ea typeface="+mn-ea"/>
                          <a:cs typeface="Segoe UI Semilight" panose="020B0402040204020203" pitchFamily="34" charset="0"/>
                        </a:rPr>
                        <a:t>pharm</a:t>
                      </a:r>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 </a:t>
                      </a:r>
                    </a:p>
                    <a:p>
                      <a:r>
                        <a:rPr lang="fr-CA" sz="1800" b="0" i="0" u="none" strike="noStrike" kern="1200" baseline="0" dirty="0">
                          <a:solidFill>
                            <a:schemeClr val="accent1">
                              <a:lumMod val="50000"/>
                            </a:schemeClr>
                          </a:solidFill>
                          <a:latin typeface="Segoe UI Semilight" panose="020B0402040204020203" pitchFamily="34" charset="0"/>
                          <a:ea typeface="+mn-ea"/>
                          <a:cs typeface="Segoe UI Semilight" panose="020B0402040204020203" pitchFamily="34" charset="0"/>
                        </a:rPr>
                        <a:t>Lit de niveau 1 : sur consultation </a:t>
                      </a:r>
                    </a:p>
                  </a:txBody>
                  <a:tcPr/>
                </a:tc>
                <a:extLst>
                  <a:ext uri="{0D108BD9-81ED-4DB2-BD59-A6C34878D82A}">
                    <a16:rowId xmlns:a16="http://schemas.microsoft.com/office/drawing/2014/main" val="68287133"/>
                  </a:ext>
                </a:extLst>
              </a:tr>
              <a:tr h="370840">
                <a:tc>
                  <a:txBody>
                    <a:bodyPr/>
                    <a:lstStyle/>
                    <a:p>
                      <a:r>
                        <a:rPr lang="fr-CA" dirty="0" err="1">
                          <a:solidFill>
                            <a:schemeClr val="accent1">
                              <a:lumMod val="50000"/>
                            </a:schemeClr>
                          </a:solidFill>
                          <a:latin typeface="Segoe UI" panose="020B0502040204020203" pitchFamily="34" charset="0"/>
                          <a:cs typeface="Segoe UI" panose="020B0502040204020203" pitchFamily="34" charset="0"/>
                        </a:rPr>
                        <a:t>Antibiogouvernance</a:t>
                      </a:r>
                      <a:endParaRPr lang="fr-CA" dirty="0">
                        <a:solidFill>
                          <a:schemeClr val="accent1">
                            <a:lumMod val="50000"/>
                          </a:schemeClr>
                        </a:solidFill>
                        <a:latin typeface="Segoe UI" panose="020B0502040204020203" pitchFamily="34" charset="0"/>
                        <a:cs typeface="Segoe UI" panose="020B0502040204020203" pitchFamily="34" charset="0"/>
                      </a:endParaRPr>
                    </a:p>
                  </a:txBody>
                  <a:tcPr/>
                </a:tc>
                <a:tc>
                  <a:txBody>
                    <a:bodyPr/>
                    <a:lstStyle/>
                    <a:p>
                      <a:r>
                        <a:rPr lang="fr-CA" dirty="0">
                          <a:solidFill>
                            <a:schemeClr val="accent1">
                              <a:lumMod val="50000"/>
                            </a:schemeClr>
                          </a:solidFill>
                          <a:latin typeface="Segoe UI Semilight" panose="020B0402040204020203" pitchFamily="34" charset="0"/>
                          <a:cs typeface="Segoe UI Semilight" panose="020B0402040204020203" pitchFamily="34" charset="0"/>
                        </a:rPr>
                        <a:t>1 ETC/250 lits de soins aigus</a:t>
                      </a:r>
                    </a:p>
                    <a:p>
                      <a:r>
                        <a:rPr lang="fr-CA" dirty="0">
                          <a:solidFill>
                            <a:schemeClr val="accent1">
                              <a:lumMod val="50000"/>
                            </a:schemeClr>
                          </a:solidFill>
                          <a:latin typeface="Segoe UI Semilight" panose="020B0402040204020203" pitchFamily="34" charset="0"/>
                          <a:cs typeface="Segoe UI Semilight" panose="020B0402040204020203" pitchFamily="34" charset="0"/>
                        </a:rPr>
                        <a:t>1 ETC/500 lits de soins de longue durée</a:t>
                      </a:r>
                    </a:p>
                  </a:txBody>
                  <a:tcPr/>
                </a:tc>
                <a:extLst>
                  <a:ext uri="{0D108BD9-81ED-4DB2-BD59-A6C34878D82A}">
                    <a16:rowId xmlns:a16="http://schemas.microsoft.com/office/drawing/2014/main" val="821799216"/>
                  </a:ext>
                </a:extLst>
              </a:tr>
              <a:tr h="370840">
                <a:tc>
                  <a:txBody>
                    <a:bodyPr/>
                    <a:lstStyle/>
                    <a:p>
                      <a:r>
                        <a:rPr lang="fr-CA" dirty="0">
                          <a:solidFill>
                            <a:schemeClr val="accent1">
                              <a:lumMod val="50000"/>
                            </a:schemeClr>
                          </a:solidFill>
                          <a:latin typeface="Segoe UI" panose="020B0502040204020203" pitchFamily="34" charset="0"/>
                          <a:cs typeface="Segoe UI" panose="020B0502040204020203" pitchFamily="34" charset="0"/>
                        </a:rPr>
                        <a:t>Soins de longue durée</a:t>
                      </a:r>
                    </a:p>
                  </a:txBody>
                  <a:tcPr/>
                </a:tc>
                <a:tc>
                  <a:txBody>
                    <a:bodyPr/>
                    <a:lstStyle/>
                    <a:p>
                      <a:r>
                        <a:rPr lang="fr-CA" sz="1800" b="0" i="0" kern="1200" dirty="0">
                          <a:solidFill>
                            <a:schemeClr val="accent1">
                              <a:lumMod val="50000"/>
                            </a:schemeClr>
                          </a:solidFill>
                          <a:effectLst/>
                          <a:latin typeface="Segoe UI Semilight" panose="020B0402040204020203" pitchFamily="34" charset="0"/>
                          <a:ea typeface="+mn-ea"/>
                          <a:cs typeface="Segoe UI Semilight" panose="020B0402040204020203" pitchFamily="34" charset="0"/>
                        </a:rPr>
                        <a:t>0,7 ETC par 100 résidents</a:t>
                      </a:r>
                      <a:endParaRPr lang="fr-CA" dirty="0">
                        <a:solidFill>
                          <a:schemeClr val="accent1">
                            <a:lumMod val="50000"/>
                          </a:schemeClr>
                        </a:solidFill>
                        <a:highlight>
                          <a:srgbClr val="FFFF00"/>
                        </a:highlight>
                        <a:latin typeface="Segoe UI Semilight" panose="020B0402040204020203" pitchFamily="34" charset="0"/>
                        <a:cs typeface="Segoe UI Semilight" panose="020B0402040204020203" pitchFamily="34" charset="0"/>
                      </a:endParaRPr>
                    </a:p>
                  </a:txBody>
                  <a:tcPr/>
                </a:tc>
                <a:extLst>
                  <a:ext uri="{0D108BD9-81ED-4DB2-BD59-A6C34878D82A}">
                    <a16:rowId xmlns:a16="http://schemas.microsoft.com/office/drawing/2014/main" val="3317602508"/>
                  </a:ext>
                </a:extLst>
              </a:tr>
            </a:tbl>
          </a:graphicData>
        </a:graphic>
      </p:graphicFrame>
    </p:spTree>
    <p:extLst>
      <p:ext uri="{BB962C8B-B14F-4D97-AF65-F5344CB8AC3E}">
        <p14:creationId xmlns:p14="http://schemas.microsoft.com/office/powerpoint/2010/main" val="956323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D9E7F8-75D2-404B-B734-ABE32829D373}"/>
              </a:ext>
            </a:extLst>
          </p:cNvPr>
          <p:cNvSpPr>
            <a:spLocks noGrp="1"/>
          </p:cNvSpPr>
          <p:nvPr>
            <p:ph type="title"/>
          </p:nvPr>
        </p:nvSpPr>
        <p:spPr/>
        <p:txBody>
          <a:bodyPr/>
          <a:lstStyle/>
          <a:p>
            <a:r>
              <a:rPr lang="fr-CA" dirty="0"/>
              <a:t>Le passé se mêle au présent … </a:t>
            </a:r>
          </a:p>
        </p:txBody>
      </p:sp>
      <p:sp>
        <p:nvSpPr>
          <p:cNvPr id="3" name="Espace réservé du contenu 2">
            <a:extLst>
              <a:ext uri="{FF2B5EF4-FFF2-40B4-BE49-F238E27FC236}">
                <a16:creationId xmlns:a16="http://schemas.microsoft.com/office/drawing/2014/main" id="{8D907D04-ED41-4146-BC18-30C468394EED}"/>
              </a:ext>
            </a:extLst>
          </p:cNvPr>
          <p:cNvSpPr>
            <a:spLocks noGrp="1"/>
          </p:cNvSpPr>
          <p:nvPr>
            <p:ph idx="1"/>
          </p:nvPr>
        </p:nvSpPr>
        <p:spPr/>
        <p:txBody>
          <a:bodyPr/>
          <a:lstStyle/>
          <a:p>
            <a:pPr marL="228600" lvl="1">
              <a:lnSpc>
                <a:spcPct val="80000"/>
              </a:lnSpc>
              <a:spcBef>
                <a:spcPts val="1000"/>
              </a:spcBef>
            </a:pPr>
            <a:r>
              <a:rPr lang="fr-CA" sz="2400" dirty="0"/>
              <a:t>Démontrer sa valeur ajoutée</a:t>
            </a:r>
          </a:p>
          <a:p>
            <a:pPr marL="228600" lvl="1">
              <a:lnSpc>
                <a:spcPct val="80000"/>
              </a:lnSpc>
              <a:spcBef>
                <a:spcPts val="1000"/>
              </a:spcBef>
            </a:pPr>
            <a:endParaRPr lang="fr-CA" sz="2400" dirty="0"/>
          </a:p>
          <a:p>
            <a:pPr marL="228600" lvl="1">
              <a:lnSpc>
                <a:spcPct val="80000"/>
              </a:lnSpc>
              <a:spcBef>
                <a:spcPts val="1000"/>
              </a:spcBef>
            </a:pPr>
            <a:r>
              <a:rPr lang="fr-CA" sz="2400" dirty="0"/>
              <a:t>Réaliser des études d’envergure lorsque possible</a:t>
            </a:r>
          </a:p>
          <a:p>
            <a:pPr marL="0" lvl="1" indent="0">
              <a:lnSpc>
                <a:spcPct val="80000"/>
              </a:lnSpc>
              <a:spcBef>
                <a:spcPts val="1000"/>
              </a:spcBef>
              <a:buNone/>
            </a:pPr>
            <a:endParaRPr lang="fr-CA" sz="2400" dirty="0"/>
          </a:p>
          <a:p>
            <a:pPr marL="228600" lvl="1">
              <a:lnSpc>
                <a:spcPct val="80000"/>
              </a:lnSpc>
              <a:spcBef>
                <a:spcPts val="1000"/>
              </a:spcBef>
            </a:pPr>
            <a:r>
              <a:rPr lang="fr-CA" sz="2400" dirty="0"/>
              <a:t>Optimiser les projets de résidence</a:t>
            </a:r>
          </a:p>
          <a:p>
            <a:pPr lvl="1">
              <a:buFontTx/>
              <a:buChar char="-"/>
            </a:pPr>
            <a:endParaRPr lang="fr-CA" dirty="0"/>
          </a:p>
          <a:p>
            <a:pPr lvl="1">
              <a:buFontTx/>
              <a:buChar char="-"/>
            </a:pPr>
            <a:endParaRPr lang="fr-CA" dirty="0"/>
          </a:p>
        </p:txBody>
      </p:sp>
    </p:spTree>
    <p:extLst>
      <p:ext uri="{BB962C8B-B14F-4D97-AF65-F5344CB8AC3E}">
        <p14:creationId xmlns:p14="http://schemas.microsoft.com/office/powerpoint/2010/main" val="3467413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4EBA6B0-32DA-4A8C-93F3-4ADBEAAF681B}"/>
              </a:ext>
            </a:extLst>
          </p:cNvPr>
          <p:cNvPicPr>
            <a:picLocks noGrp="1" noChangeAspect="1"/>
          </p:cNvPicPr>
          <p:nvPr>
            <p:ph idx="4294967295"/>
          </p:nvPr>
        </p:nvPicPr>
        <p:blipFill>
          <a:blip r:embed="rId3"/>
          <a:stretch>
            <a:fillRect/>
          </a:stretch>
        </p:blipFill>
        <p:spPr>
          <a:xfrm>
            <a:off x="1160462" y="144935"/>
            <a:ext cx="9871075" cy="2960688"/>
          </a:xfrm>
          <a:prstGeom prst="rect">
            <a:avLst/>
          </a:prstGeom>
        </p:spPr>
      </p:pic>
      <p:grpSp>
        <p:nvGrpSpPr>
          <p:cNvPr id="3" name="Groupe 2">
            <a:extLst>
              <a:ext uri="{FF2B5EF4-FFF2-40B4-BE49-F238E27FC236}">
                <a16:creationId xmlns:a16="http://schemas.microsoft.com/office/drawing/2014/main" id="{4ED48EC2-F8F4-442F-9749-00ABC87CCBE1}"/>
              </a:ext>
            </a:extLst>
          </p:cNvPr>
          <p:cNvGrpSpPr/>
          <p:nvPr/>
        </p:nvGrpSpPr>
        <p:grpSpPr>
          <a:xfrm>
            <a:off x="1050324" y="2961250"/>
            <a:ext cx="10264346" cy="3751815"/>
            <a:chOff x="1050324" y="2961250"/>
            <a:chExt cx="10264346" cy="3751815"/>
          </a:xfrm>
        </p:grpSpPr>
        <p:pic>
          <p:nvPicPr>
            <p:cNvPr id="7" name="Image 6">
              <a:extLst>
                <a:ext uri="{FF2B5EF4-FFF2-40B4-BE49-F238E27FC236}">
                  <a16:creationId xmlns:a16="http://schemas.microsoft.com/office/drawing/2014/main" id="{C4761DA9-0C05-4356-A27D-83E4080DF16D}"/>
                </a:ext>
              </a:extLst>
            </p:cNvPr>
            <p:cNvPicPr>
              <a:picLocks noChangeAspect="1"/>
            </p:cNvPicPr>
            <p:nvPr/>
          </p:nvPicPr>
          <p:blipFill rotWithShape="1">
            <a:blip r:embed="rId4"/>
            <a:srcRect b="5517"/>
            <a:stretch/>
          </p:blipFill>
          <p:spPr>
            <a:xfrm>
              <a:off x="1779372" y="2961250"/>
              <a:ext cx="8851933" cy="3751815"/>
            </a:xfrm>
            <a:prstGeom prst="rect">
              <a:avLst/>
            </a:prstGeom>
          </p:spPr>
        </p:pic>
        <p:sp>
          <p:nvSpPr>
            <p:cNvPr id="2" name="Rectangle 1">
              <a:extLst>
                <a:ext uri="{FF2B5EF4-FFF2-40B4-BE49-F238E27FC236}">
                  <a16:creationId xmlns:a16="http://schemas.microsoft.com/office/drawing/2014/main" id="{44D7FAF8-27D5-4BDD-B58B-448FFF39CEDF}"/>
                </a:ext>
              </a:extLst>
            </p:cNvPr>
            <p:cNvSpPr/>
            <p:nvPr/>
          </p:nvSpPr>
          <p:spPr>
            <a:xfrm>
              <a:off x="1050324" y="2961250"/>
              <a:ext cx="729048" cy="251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537DE1A1-F7AA-4765-9136-74120A71748D}"/>
                </a:ext>
              </a:extLst>
            </p:cNvPr>
            <p:cNvSpPr/>
            <p:nvPr/>
          </p:nvSpPr>
          <p:spPr>
            <a:xfrm>
              <a:off x="10585622" y="2961250"/>
              <a:ext cx="729048" cy="251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299493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4C0609E-5070-4B88-9105-C0CD18916B8B}"/>
              </a:ext>
            </a:extLst>
          </p:cNvPr>
          <p:cNvPicPr>
            <a:picLocks noChangeAspect="1"/>
          </p:cNvPicPr>
          <p:nvPr/>
        </p:nvPicPr>
        <p:blipFill rotWithShape="1">
          <a:blip r:embed="rId3"/>
          <a:srcRect l="44577" t="50630" b="36880"/>
          <a:stretch/>
        </p:blipFill>
        <p:spPr>
          <a:xfrm>
            <a:off x="524305" y="2395537"/>
            <a:ext cx="4714166" cy="543698"/>
          </a:xfrm>
          <a:prstGeom prst="rect">
            <a:avLst/>
          </a:prstGeom>
        </p:spPr>
      </p:pic>
      <p:grpSp>
        <p:nvGrpSpPr>
          <p:cNvPr id="2" name="Groupe 1">
            <a:extLst>
              <a:ext uri="{FF2B5EF4-FFF2-40B4-BE49-F238E27FC236}">
                <a16:creationId xmlns:a16="http://schemas.microsoft.com/office/drawing/2014/main" id="{465C64D2-1D87-48E7-A51D-1F8E88062BB8}"/>
              </a:ext>
            </a:extLst>
          </p:cNvPr>
          <p:cNvGrpSpPr/>
          <p:nvPr/>
        </p:nvGrpSpPr>
        <p:grpSpPr>
          <a:xfrm>
            <a:off x="424655" y="219076"/>
            <a:ext cx="11342692" cy="6206438"/>
            <a:chOff x="424655" y="219076"/>
            <a:chExt cx="11342692" cy="6206438"/>
          </a:xfrm>
        </p:grpSpPr>
        <p:pic>
          <p:nvPicPr>
            <p:cNvPr id="4" name="Image 3">
              <a:extLst>
                <a:ext uri="{FF2B5EF4-FFF2-40B4-BE49-F238E27FC236}">
                  <a16:creationId xmlns:a16="http://schemas.microsoft.com/office/drawing/2014/main" id="{52A2D05E-2125-4C3F-8FAC-A6BDAA0C1C35}"/>
                </a:ext>
              </a:extLst>
            </p:cNvPr>
            <p:cNvPicPr>
              <a:picLocks noChangeAspect="1"/>
            </p:cNvPicPr>
            <p:nvPr/>
          </p:nvPicPr>
          <p:blipFill rotWithShape="1">
            <a:blip r:embed="rId3"/>
            <a:srcRect t="1" b="37510"/>
            <a:stretch/>
          </p:blipFill>
          <p:spPr>
            <a:xfrm>
              <a:off x="424656" y="219076"/>
              <a:ext cx="8505825" cy="2720160"/>
            </a:xfrm>
            <a:prstGeom prst="rect">
              <a:avLst/>
            </a:prstGeom>
          </p:spPr>
        </p:pic>
        <p:pic>
          <p:nvPicPr>
            <p:cNvPr id="8" name="Image 7">
              <a:extLst>
                <a:ext uri="{FF2B5EF4-FFF2-40B4-BE49-F238E27FC236}">
                  <a16:creationId xmlns:a16="http://schemas.microsoft.com/office/drawing/2014/main" id="{3D4A3C97-6E6A-4098-AFFB-48763A36497A}"/>
                </a:ext>
              </a:extLst>
            </p:cNvPr>
            <p:cNvPicPr>
              <a:picLocks noChangeAspect="1"/>
            </p:cNvPicPr>
            <p:nvPr/>
          </p:nvPicPr>
          <p:blipFill rotWithShape="1">
            <a:blip r:embed="rId4"/>
            <a:srcRect b="36247"/>
            <a:stretch/>
          </p:blipFill>
          <p:spPr>
            <a:xfrm>
              <a:off x="424655" y="4094168"/>
              <a:ext cx="5551895" cy="2331346"/>
            </a:xfrm>
            <a:prstGeom prst="rect">
              <a:avLst/>
            </a:prstGeom>
          </p:spPr>
        </p:pic>
        <p:pic>
          <p:nvPicPr>
            <p:cNvPr id="9" name="Image 8">
              <a:extLst>
                <a:ext uri="{FF2B5EF4-FFF2-40B4-BE49-F238E27FC236}">
                  <a16:creationId xmlns:a16="http://schemas.microsoft.com/office/drawing/2014/main" id="{AC023A94-F386-48D4-9714-5F514C89E9A8}"/>
                </a:ext>
              </a:extLst>
            </p:cNvPr>
            <p:cNvPicPr>
              <a:picLocks noChangeAspect="1"/>
            </p:cNvPicPr>
            <p:nvPr/>
          </p:nvPicPr>
          <p:blipFill rotWithShape="1">
            <a:blip r:embed="rId3"/>
            <a:srcRect t="50630" r="54993" b="36880"/>
            <a:stretch/>
          </p:blipFill>
          <p:spPr>
            <a:xfrm>
              <a:off x="7939087" y="1901910"/>
              <a:ext cx="3828257" cy="543698"/>
            </a:xfrm>
            <a:prstGeom prst="rect">
              <a:avLst/>
            </a:prstGeom>
          </p:spPr>
        </p:pic>
        <p:pic>
          <p:nvPicPr>
            <p:cNvPr id="11" name="Image 10">
              <a:extLst>
                <a:ext uri="{FF2B5EF4-FFF2-40B4-BE49-F238E27FC236}">
                  <a16:creationId xmlns:a16="http://schemas.microsoft.com/office/drawing/2014/main" id="{4518504D-442B-4C7E-9A2A-933C4605EA35}"/>
                </a:ext>
              </a:extLst>
            </p:cNvPr>
            <p:cNvPicPr>
              <a:picLocks noChangeAspect="1"/>
            </p:cNvPicPr>
            <p:nvPr/>
          </p:nvPicPr>
          <p:blipFill rotWithShape="1">
            <a:blip r:embed="rId3"/>
            <a:srcRect t="62434" r="45914" b="25076"/>
            <a:stretch/>
          </p:blipFill>
          <p:spPr>
            <a:xfrm>
              <a:off x="3863953" y="2395536"/>
              <a:ext cx="4600425" cy="543699"/>
            </a:xfrm>
            <a:prstGeom prst="rect">
              <a:avLst/>
            </a:prstGeom>
          </p:spPr>
        </p:pic>
        <p:pic>
          <p:nvPicPr>
            <p:cNvPr id="12" name="Image 11">
              <a:extLst>
                <a:ext uri="{FF2B5EF4-FFF2-40B4-BE49-F238E27FC236}">
                  <a16:creationId xmlns:a16="http://schemas.microsoft.com/office/drawing/2014/main" id="{A649C4ED-6F5E-49BB-9565-253E2B5E20A0}"/>
                </a:ext>
              </a:extLst>
            </p:cNvPr>
            <p:cNvPicPr>
              <a:picLocks noChangeAspect="1"/>
            </p:cNvPicPr>
            <p:nvPr/>
          </p:nvPicPr>
          <p:blipFill rotWithShape="1">
            <a:blip r:embed="rId3"/>
            <a:srcRect t="78207"/>
            <a:stretch/>
          </p:blipFill>
          <p:spPr>
            <a:xfrm>
              <a:off x="424656" y="2939235"/>
              <a:ext cx="8505825" cy="948639"/>
            </a:xfrm>
            <a:prstGeom prst="rect">
              <a:avLst/>
            </a:prstGeom>
          </p:spPr>
        </p:pic>
        <p:pic>
          <p:nvPicPr>
            <p:cNvPr id="13" name="Image 12">
              <a:extLst>
                <a:ext uri="{FF2B5EF4-FFF2-40B4-BE49-F238E27FC236}">
                  <a16:creationId xmlns:a16="http://schemas.microsoft.com/office/drawing/2014/main" id="{1B57A6E4-2C98-49E3-95F3-4D300C7C9431}"/>
                </a:ext>
              </a:extLst>
            </p:cNvPr>
            <p:cNvPicPr>
              <a:picLocks noChangeAspect="1"/>
            </p:cNvPicPr>
            <p:nvPr/>
          </p:nvPicPr>
          <p:blipFill rotWithShape="1">
            <a:blip r:embed="rId4"/>
            <a:srcRect t="63753"/>
            <a:stretch/>
          </p:blipFill>
          <p:spPr>
            <a:xfrm>
              <a:off x="6215452" y="4094168"/>
              <a:ext cx="5551895" cy="1325519"/>
            </a:xfrm>
            <a:prstGeom prst="rect">
              <a:avLst/>
            </a:prstGeom>
          </p:spPr>
        </p:pic>
      </p:grpSp>
    </p:spTree>
    <p:extLst>
      <p:ext uri="{BB962C8B-B14F-4D97-AF65-F5344CB8AC3E}">
        <p14:creationId xmlns:p14="http://schemas.microsoft.com/office/powerpoint/2010/main" val="1770458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2BB88C-C54D-4746-8658-B55788574D58}"/>
              </a:ext>
            </a:extLst>
          </p:cNvPr>
          <p:cNvSpPr>
            <a:spLocks noGrp="1"/>
          </p:cNvSpPr>
          <p:nvPr>
            <p:ph type="title"/>
          </p:nvPr>
        </p:nvSpPr>
        <p:spPr/>
        <p:txBody>
          <a:bodyPr/>
          <a:lstStyle/>
          <a:p>
            <a:r>
              <a:rPr lang="fr-CA" dirty="0"/>
              <a:t>Exemples de projets de résidences 2021</a:t>
            </a:r>
          </a:p>
        </p:txBody>
      </p:sp>
      <p:sp>
        <p:nvSpPr>
          <p:cNvPr id="3" name="Espace réservé du contenu 2">
            <a:extLst>
              <a:ext uri="{FF2B5EF4-FFF2-40B4-BE49-F238E27FC236}">
                <a16:creationId xmlns:a16="http://schemas.microsoft.com/office/drawing/2014/main" id="{6956BFE4-A731-4975-BD29-078DAE1544E1}"/>
              </a:ext>
            </a:extLst>
          </p:cNvPr>
          <p:cNvSpPr>
            <a:spLocks noGrp="1"/>
          </p:cNvSpPr>
          <p:nvPr>
            <p:ph sz="half" idx="1"/>
          </p:nvPr>
        </p:nvSpPr>
        <p:spPr/>
        <p:txBody>
          <a:bodyPr>
            <a:normAutofit fontScale="92500" lnSpcReduction="10000"/>
          </a:bodyPr>
          <a:lstStyle/>
          <a:p>
            <a:r>
              <a:rPr lang="fr-CA" sz="1900" dirty="0">
                <a:effectLst/>
                <a:ea typeface="Calibri" panose="020F0502020204030204" pitchFamily="34" charset="0"/>
              </a:rPr>
              <a:t>Suivi à long terme de la pharmacothérapie en centre d'hébergement et de soins de longue durée chez la population du projet d'évaluation et de personnalisation de soins élargie</a:t>
            </a:r>
          </a:p>
          <a:p>
            <a:r>
              <a:rPr lang="fr-CA" sz="1900" dirty="0">
                <a:effectLst/>
                <a:ea typeface="Calibri" panose="020F0502020204030204" pitchFamily="34" charset="0"/>
              </a:rPr>
              <a:t>Portrait de la </a:t>
            </a:r>
            <a:r>
              <a:rPr lang="fr-CA" sz="1900" dirty="0">
                <a:effectLst/>
                <a:highlight>
                  <a:srgbClr val="FFFF00"/>
                </a:highlight>
                <a:latin typeface="Segoe UI Semibold" panose="020B0702040204020203" pitchFamily="34" charset="0"/>
                <a:ea typeface="Calibri" panose="020F0502020204030204" pitchFamily="34" charset="0"/>
                <a:cs typeface="Segoe UI Semibold" panose="020B0702040204020203" pitchFamily="34" charset="0"/>
              </a:rPr>
              <a:t>vulnérabilité</a:t>
            </a:r>
            <a:r>
              <a:rPr lang="fr-CA" sz="1900" dirty="0">
                <a:effectLst/>
                <a:ea typeface="Calibri" panose="020F0502020204030204" pitchFamily="34" charset="0"/>
              </a:rPr>
              <a:t> à la pharmacothérapie des patients admis en chirurgie à l’Hôpital Saint-François d’Assise du CHU de Québec-Université Laval </a:t>
            </a:r>
            <a:endParaRPr lang="fr-CA" sz="1900" dirty="0">
              <a:ea typeface="Calibri" panose="020F0502020204030204" pitchFamily="34" charset="0"/>
            </a:endParaRPr>
          </a:p>
          <a:p>
            <a:r>
              <a:rPr lang="fr-CA" sz="1900" dirty="0">
                <a:effectLst/>
                <a:ea typeface="Calibri" panose="020F0502020204030204" pitchFamily="34" charset="0"/>
              </a:rPr>
              <a:t>Description de la </a:t>
            </a:r>
            <a:r>
              <a:rPr lang="fr-CA" sz="1900" dirty="0">
                <a:effectLst/>
                <a:highlight>
                  <a:srgbClr val="FFFF00"/>
                </a:highlight>
                <a:latin typeface="Segoe UI Semibold" panose="020B0702040204020203" pitchFamily="34" charset="0"/>
                <a:ea typeface="Calibri" panose="020F0502020204030204" pitchFamily="34" charset="0"/>
                <a:cs typeface="Segoe UI Semibold" panose="020B0702040204020203" pitchFamily="34" charset="0"/>
              </a:rPr>
              <a:t>vulnérabilité</a:t>
            </a:r>
            <a:r>
              <a:rPr lang="fr-CA" sz="1900" dirty="0">
                <a:effectLst/>
                <a:ea typeface="Calibri" panose="020F0502020204030204" pitchFamily="34" charset="0"/>
              </a:rPr>
              <a:t> aux problèmes pharmacothérapeutiques des patients hospitalisés en psychiatrie au </a:t>
            </a:r>
            <a:r>
              <a:rPr lang="fr-CA" sz="1900" dirty="0">
                <a:ea typeface="Calibri" panose="020F0502020204030204" pitchFamily="34" charset="0"/>
              </a:rPr>
              <a:t>C</a:t>
            </a:r>
            <a:r>
              <a:rPr lang="fr-CA" sz="1900" dirty="0">
                <a:effectLst/>
                <a:ea typeface="Calibri" panose="020F0502020204030204" pitchFamily="34" charset="0"/>
              </a:rPr>
              <a:t>entre hospitalier Pierre-Janet du CISSS de l’Outaouais</a:t>
            </a:r>
          </a:p>
          <a:p>
            <a:r>
              <a:rPr lang="fr-CA" sz="1900" dirty="0">
                <a:effectLst/>
                <a:highlight>
                  <a:srgbClr val="00FF00"/>
                </a:highlight>
                <a:latin typeface="Segoe UI Semibold" panose="020B0702040204020203" pitchFamily="34" charset="0"/>
                <a:ea typeface="Calibri" panose="020F0502020204030204" pitchFamily="34" charset="0"/>
                <a:cs typeface="Segoe UI Semibold" panose="020B0702040204020203" pitchFamily="34" charset="0"/>
              </a:rPr>
              <a:t>Priorisation</a:t>
            </a:r>
            <a:r>
              <a:rPr lang="fr-CA" sz="1900" dirty="0">
                <a:effectLst/>
                <a:ea typeface="Calibri" panose="020F0502020204030204" pitchFamily="34" charset="0"/>
              </a:rPr>
              <a:t> des patients à partir de caractéristiques associées à la nécessité d’une intervention pharmaceutique en milieu hospitalier</a:t>
            </a:r>
            <a:r>
              <a:rPr lang="fr-CA" sz="1800" dirty="0">
                <a:effectLst/>
                <a:ea typeface="Calibri" panose="020F0502020204030204" pitchFamily="34" charset="0"/>
              </a:rPr>
              <a:t> </a:t>
            </a:r>
            <a:endParaRPr lang="fr-CA" dirty="0"/>
          </a:p>
        </p:txBody>
      </p:sp>
      <p:sp>
        <p:nvSpPr>
          <p:cNvPr id="4" name="Espace réservé du contenu 3">
            <a:extLst>
              <a:ext uri="{FF2B5EF4-FFF2-40B4-BE49-F238E27FC236}">
                <a16:creationId xmlns:a16="http://schemas.microsoft.com/office/drawing/2014/main" id="{C020115F-A2AD-4378-81B3-A01AD111C838}"/>
              </a:ext>
            </a:extLst>
          </p:cNvPr>
          <p:cNvSpPr>
            <a:spLocks noGrp="1"/>
          </p:cNvSpPr>
          <p:nvPr>
            <p:ph sz="half" idx="2"/>
          </p:nvPr>
        </p:nvSpPr>
        <p:spPr>
          <a:xfrm>
            <a:off x="6172200" y="1825624"/>
            <a:ext cx="5692140" cy="4575175"/>
          </a:xfrm>
        </p:spPr>
        <p:txBody>
          <a:bodyPr>
            <a:noAutofit/>
          </a:bodyPr>
          <a:lstStyle/>
          <a:p>
            <a:r>
              <a:rPr lang="fr-CA" sz="1800" dirty="0">
                <a:effectLst/>
                <a:ea typeface="Calibri" panose="020F0502020204030204" pitchFamily="34" charset="0"/>
              </a:rPr>
              <a:t>Description de </a:t>
            </a:r>
            <a:r>
              <a:rPr lang="fr-CA" sz="1800" dirty="0">
                <a:effectLst/>
                <a:highlight>
                  <a:srgbClr val="00FF00"/>
                </a:highlight>
                <a:ea typeface="Calibri" panose="020F0502020204030204" pitchFamily="34" charset="0"/>
              </a:rPr>
              <a:t>l’</a:t>
            </a:r>
            <a:r>
              <a:rPr lang="fr-CA" sz="1800" dirty="0">
                <a:effectLst/>
                <a:highlight>
                  <a:srgbClr val="00FF00"/>
                </a:highlight>
                <a:latin typeface="Segoe UI Semibold" panose="020B0702040204020203" pitchFamily="34" charset="0"/>
                <a:ea typeface="Calibri" panose="020F0502020204030204" pitchFamily="34" charset="0"/>
                <a:cs typeface="Segoe UI Semibold" panose="020B0702040204020203" pitchFamily="34" charset="0"/>
              </a:rPr>
              <a:t>offre de soins pharmaceutiques</a:t>
            </a:r>
            <a:r>
              <a:rPr lang="fr-CA" sz="1800" dirty="0">
                <a:effectLst/>
                <a:highlight>
                  <a:srgbClr val="00FF00"/>
                </a:highlight>
                <a:ea typeface="Calibri" panose="020F0502020204030204" pitchFamily="34" charset="0"/>
              </a:rPr>
              <a:t> </a:t>
            </a:r>
            <a:r>
              <a:rPr lang="fr-CA" sz="1800" dirty="0">
                <a:effectLst/>
                <a:ea typeface="Calibri" panose="020F0502020204030204" pitchFamily="34" charset="0"/>
              </a:rPr>
              <a:t>à la validation des ordonnances à l’Institut universitaire de cardiologie et de pneumologie de Québec - Université Laval</a:t>
            </a:r>
          </a:p>
          <a:p>
            <a:r>
              <a:rPr lang="fr-CA" sz="1800" dirty="0">
                <a:effectLst/>
                <a:ea typeface="Calibri" panose="020F0502020204030204" pitchFamily="34" charset="0"/>
              </a:rPr>
              <a:t>Description des interventions en lien avec la médication effectuées par le pharmacien et les infirmières praticiennes spécialisées en soins adultes pour les usagers admis en chirurgie cardiaque</a:t>
            </a:r>
            <a:endParaRPr lang="fr-CA" sz="1800" dirty="0">
              <a:ea typeface="Calibri" panose="020F0502020204030204" pitchFamily="34" charset="0"/>
            </a:endParaRPr>
          </a:p>
          <a:p>
            <a:r>
              <a:rPr lang="fr-CA" sz="1800" dirty="0">
                <a:effectLst/>
                <a:ea typeface="Calibri" panose="020F0502020204030204" pitchFamily="34" charset="0"/>
              </a:rPr>
              <a:t>Décrire le </a:t>
            </a:r>
            <a:r>
              <a:rPr lang="fr-CA" sz="1800" dirty="0">
                <a:effectLst/>
                <a:highlight>
                  <a:srgbClr val="00FFFF"/>
                </a:highlight>
                <a:latin typeface="Segoe UI Semibold" panose="020B0702040204020203" pitchFamily="34" charset="0"/>
                <a:ea typeface="Calibri" panose="020F0502020204030204" pitchFamily="34" charset="0"/>
                <a:cs typeface="Segoe UI Semibold" panose="020B0702040204020203" pitchFamily="34" charset="0"/>
              </a:rPr>
              <a:t>rôle du pharmacien</a:t>
            </a:r>
            <a:r>
              <a:rPr lang="fr-CA" sz="1800" dirty="0">
                <a:effectLst/>
                <a:highlight>
                  <a:srgbClr val="00FFFF"/>
                </a:highlight>
                <a:ea typeface="Calibri" panose="020F0502020204030204" pitchFamily="34" charset="0"/>
              </a:rPr>
              <a:t> </a:t>
            </a:r>
            <a:r>
              <a:rPr lang="fr-CA" sz="1800" dirty="0">
                <a:effectLst/>
                <a:ea typeface="Calibri" panose="020F0502020204030204" pitchFamily="34" charset="0"/>
              </a:rPr>
              <a:t>et la clientèle admise à l’unité de santé mentale de l’Hôpital Pierre-Boucher </a:t>
            </a:r>
          </a:p>
          <a:p>
            <a:r>
              <a:rPr lang="fr-CA" sz="1800" dirty="0">
                <a:effectLst/>
                <a:ea typeface="Calibri" panose="020F0502020204030204" pitchFamily="34" charset="0"/>
              </a:rPr>
              <a:t>Description de </a:t>
            </a:r>
            <a:r>
              <a:rPr lang="fr-CA" sz="1800" dirty="0">
                <a:effectLst/>
                <a:highlight>
                  <a:srgbClr val="00FFFF"/>
                </a:highlight>
                <a:ea typeface="Calibri" panose="020F0502020204030204" pitchFamily="34" charset="0"/>
              </a:rPr>
              <a:t>l’</a:t>
            </a:r>
            <a:r>
              <a:rPr lang="fr-CA" sz="1800" dirty="0">
                <a:effectLst/>
                <a:highlight>
                  <a:srgbClr val="00FFFF"/>
                </a:highlight>
                <a:latin typeface="Segoe UI Semibold" panose="020B0702040204020203" pitchFamily="34" charset="0"/>
                <a:ea typeface="Calibri" panose="020F0502020204030204" pitchFamily="34" charset="0"/>
                <a:cs typeface="Segoe UI Semibold" panose="020B0702040204020203" pitchFamily="34" charset="0"/>
              </a:rPr>
              <a:t>implication des pharmaciens </a:t>
            </a:r>
            <a:r>
              <a:rPr lang="fr-CA" sz="1800" dirty="0">
                <a:effectLst/>
                <a:ea typeface="Calibri" panose="020F0502020204030204" pitchFamily="34" charset="0"/>
              </a:rPr>
              <a:t>chez les usagers admis sur l’unité de chirurgie de l’Hôpital Pierre-Boucher</a:t>
            </a:r>
          </a:p>
          <a:p>
            <a:r>
              <a:rPr lang="fr-CA" sz="1800" dirty="0">
                <a:effectLst/>
                <a:ea typeface="Calibri" panose="020F0502020204030204" pitchFamily="34" charset="0"/>
              </a:rPr>
              <a:t>Description de </a:t>
            </a:r>
            <a:r>
              <a:rPr lang="fr-CA" sz="1800" dirty="0">
                <a:effectLst/>
                <a:highlight>
                  <a:srgbClr val="00FFFF"/>
                </a:highlight>
                <a:ea typeface="Calibri" panose="020F0502020204030204" pitchFamily="34" charset="0"/>
              </a:rPr>
              <a:t>l’</a:t>
            </a:r>
            <a:r>
              <a:rPr lang="fr-CA" sz="1800" dirty="0">
                <a:effectLst/>
                <a:highlight>
                  <a:srgbClr val="00FFFF"/>
                </a:highlight>
                <a:latin typeface="Segoe UI Semibold" panose="020B0702040204020203" pitchFamily="34" charset="0"/>
                <a:ea typeface="Calibri" panose="020F0502020204030204" pitchFamily="34" charset="0"/>
                <a:cs typeface="Segoe UI Semibold" panose="020B0702040204020203" pitchFamily="34" charset="0"/>
              </a:rPr>
              <a:t>implication du pharmacien</a:t>
            </a:r>
            <a:r>
              <a:rPr lang="fr-CA" sz="1800" dirty="0">
                <a:effectLst/>
                <a:highlight>
                  <a:srgbClr val="00FFFF"/>
                </a:highlight>
                <a:ea typeface="Calibri" panose="020F0502020204030204" pitchFamily="34" charset="0"/>
              </a:rPr>
              <a:t> </a:t>
            </a:r>
            <a:r>
              <a:rPr lang="fr-CA" sz="1800" dirty="0">
                <a:effectLst/>
                <a:ea typeface="Calibri" panose="020F0502020204030204" pitchFamily="34" charset="0"/>
              </a:rPr>
              <a:t>en greffe rénale dans le cadre d’une nouvelle offre de soins pharmaceutiques de l’Hôtel-Dieu de Québec </a:t>
            </a:r>
            <a:endParaRPr lang="fr-CA" sz="1800" dirty="0"/>
          </a:p>
        </p:txBody>
      </p:sp>
    </p:spTree>
    <p:extLst>
      <p:ext uri="{BB962C8B-B14F-4D97-AF65-F5344CB8AC3E}">
        <p14:creationId xmlns:p14="http://schemas.microsoft.com/office/powerpoint/2010/main" val="1894865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D60B72-BAB2-45F9-ACDC-BF1CCAAF2E97}"/>
              </a:ext>
            </a:extLst>
          </p:cNvPr>
          <p:cNvSpPr>
            <a:spLocks noGrp="1"/>
          </p:cNvSpPr>
          <p:nvPr>
            <p:ph type="title"/>
          </p:nvPr>
        </p:nvSpPr>
        <p:spPr>
          <a:xfrm>
            <a:off x="914399" y="62593"/>
            <a:ext cx="10515600" cy="1325563"/>
          </a:xfrm>
        </p:spPr>
        <p:txBody>
          <a:bodyPr/>
          <a:lstStyle/>
          <a:p>
            <a:r>
              <a:rPr lang="fr-CA" dirty="0"/>
              <a:t>Différences France-Québec</a:t>
            </a:r>
            <a:br>
              <a:rPr lang="fr-CA" dirty="0"/>
            </a:br>
            <a:r>
              <a:rPr lang="fr-CA" dirty="0"/>
              <a:t>Formation du pharmacien hospitalier</a:t>
            </a:r>
          </a:p>
        </p:txBody>
      </p:sp>
      <p:sp>
        <p:nvSpPr>
          <p:cNvPr id="3" name="Espace réservé du contenu 2">
            <a:extLst>
              <a:ext uri="{FF2B5EF4-FFF2-40B4-BE49-F238E27FC236}">
                <a16:creationId xmlns:a16="http://schemas.microsoft.com/office/drawing/2014/main" id="{4E4A6F7C-C9D2-4AB3-8F31-C027680DFF98}"/>
              </a:ext>
            </a:extLst>
          </p:cNvPr>
          <p:cNvSpPr>
            <a:spLocks noGrp="1"/>
          </p:cNvSpPr>
          <p:nvPr>
            <p:ph sz="half" idx="1"/>
          </p:nvPr>
        </p:nvSpPr>
        <p:spPr/>
        <p:txBody>
          <a:bodyPr>
            <a:normAutofit fontScale="85000" lnSpcReduction="10000"/>
          </a:bodyPr>
          <a:lstStyle/>
          <a:p>
            <a:pPr marL="0" indent="0">
              <a:buNone/>
            </a:pPr>
            <a:r>
              <a:rPr lang="fr-CA" sz="3200" b="1" dirty="0"/>
              <a:t>France</a:t>
            </a:r>
          </a:p>
          <a:p>
            <a:r>
              <a:rPr lang="fr-CA" dirty="0"/>
              <a:t>3</a:t>
            </a:r>
            <a:r>
              <a:rPr lang="fr-CA" baseline="30000" dirty="0"/>
              <a:t>e</a:t>
            </a:r>
            <a:r>
              <a:rPr lang="fr-CA" dirty="0"/>
              <a:t> cycle long des études en pharmacie</a:t>
            </a:r>
          </a:p>
          <a:p>
            <a:r>
              <a:rPr lang="fr-CA" dirty="0"/>
              <a:t>Internat de 4 ans (interne n’est pas pharmacien à l’admission)</a:t>
            </a:r>
          </a:p>
          <a:p>
            <a:r>
              <a:rPr lang="fr-CA" dirty="0"/>
              <a:t>Interne travaille majoritairement à la pharmacie centrale de l’hôpital (gestion de médicaments, validation pharmaceutique des ordonnances médicales, préparation et contrôle des préparations magistrales et hospitalières, stérilisation des dispositifs médicaux)</a:t>
            </a:r>
          </a:p>
        </p:txBody>
      </p:sp>
      <p:sp>
        <p:nvSpPr>
          <p:cNvPr id="4" name="Espace réservé du contenu 3">
            <a:extLst>
              <a:ext uri="{FF2B5EF4-FFF2-40B4-BE49-F238E27FC236}">
                <a16:creationId xmlns:a16="http://schemas.microsoft.com/office/drawing/2014/main" id="{CBA4F291-4450-4B98-BF31-7BF85DDD1894}"/>
              </a:ext>
            </a:extLst>
          </p:cNvPr>
          <p:cNvSpPr>
            <a:spLocks noGrp="1"/>
          </p:cNvSpPr>
          <p:nvPr>
            <p:ph sz="half" idx="2"/>
          </p:nvPr>
        </p:nvSpPr>
        <p:spPr>
          <a:xfrm>
            <a:off x="6172199" y="1825625"/>
            <a:ext cx="5476875" cy="4351338"/>
          </a:xfrm>
        </p:spPr>
        <p:txBody>
          <a:bodyPr>
            <a:normAutofit fontScale="85000" lnSpcReduction="10000"/>
          </a:bodyPr>
          <a:lstStyle/>
          <a:p>
            <a:pPr marL="0" indent="0">
              <a:buNone/>
            </a:pPr>
            <a:r>
              <a:rPr lang="fr-CA" sz="3200" b="1" dirty="0"/>
              <a:t>Québe</a:t>
            </a:r>
            <a:r>
              <a:rPr lang="fr-CA" b="1" dirty="0"/>
              <a:t>c</a:t>
            </a:r>
          </a:p>
          <a:p>
            <a:r>
              <a:rPr lang="fr-CA" sz="2900" dirty="0"/>
              <a:t>Spécialisation postdoctorat professionnel (Maîtrise en pharmacothérapie avancée)</a:t>
            </a:r>
          </a:p>
          <a:p>
            <a:r>
              <a:rPr lang="fr-CA" dirty="0"/>
              <a:t>Résidence 16 mois (4 mois de cours, 12 mois de stages) </a:t>
            </a:r>
          </a:p>
          <a:p>
            <a:r>
              <a:rPr lang="fr-CA" dirty="0"/>
              <a:t>Résident travaille sur des unités de soins (secteurs de soins hospitaliers et ambulatoires). Soins au chevet du patient </a:t>
            </a:r>
          </a:p>
        </p:txBody>
      </p:sp>
      <p:sp>
        <p:nvSpPr>
          <p:cNvPr id="5" name="ZoneTexte 4">
            <a:extLst>
              <a:ext uri="{FF2B5EF4-FFF2-40B4-BE49-F238E27FC236}">
                <a16:creationId xmlns:a16="http://schemas.microsoft.com/office/drawing/2014/main" id="{E4A413BC-CFF6-480C-968D-9A1494443D3F}"/>
              </a:ext>
            </a:extLst>
          </p:cNvPr>
          <p:cNvSpPr txBox="1"/>
          <p:nvPr/>
        </p:nvSpPr>
        <p:spPr>
          <a:xfrm>
            <a:off x="503338" y="6241409"/>
            <a:ext cx="10515601" cy="461665"/>
          </a:xfrm>
          <a:prstGeom prst="rect">
            <a:avLst/>
          </a:prstGeom>
          <a:noFill/>
        </p:spPr>
        <p:txBody>
          <a:bodyPr wrap="square" rtlCol="0">
            <a:spAutoFit/>
          </a:bodyPr>
          <a:lstStyle/>
          <a:p>
            <a:pPr marL="536575" indent="-536575">
              <a:tabLst>
                <a:tab pos="536575" algn="l"/>
              </a:tabLst>
            </a:pPr>
            <a:r>
              <a:rPr lang="fr-CA" sz="1200" dirty="0">
                <a:latin typeface="Segoe UI Semilight" panose="020B0402040204020203" pitchFamily="34" charset="0"/>
                <a:cs typeface="Segoe UI Semilight" panose="020B0402040204020203" pitchFamily="34" charset="0"/>
              </a:rPr>
              <a:t>Source :	Guérin A et coll. Comparaison France-Québec de l’internat en pharmacie hospitalière et de la résidence. Le Pharmacie Hospitalier et Clinicien, volume 50, numéro 1, mars 2015.</a:t>
            </a:r>
          </a:p>
        </p:txBody>
      </p:sp>
    </p:spTree>
    <p:extLst>
      <p:ext uri="{BB962C8B-B14F-4D97-AF65-F5344CB8AC3E}">
        <p14:creationId xmlns:p14="http://schemas.microsoft.com/office/powerpoint/2010/main" val="685515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4987"/>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2D29697-C891-4E49-93F9-797E4DEBD5DD}"/>
              </a:ext>
            </a:extLst>
          </p:cNvPr>
          <p:cNvSpPr txBox="1"/>
          <p:nvPr/>
        </p:nvSpPr>
        <p:spPr>
          <a:xfrm>
            <a:off x="9396429" y="5144563"/>
            <a:ext cx="26266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800" b="0" i="0" u="none" strike="noStrike" kern="120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L’</a:t>
            </a:r>
            <a:r>
              <a:rPr lang="fr-CA" sz="4800" dirty="0">
                <a:solidFill>
                  <a:schemeClr val="bg1"/>
                </a:solidFill>
                <a:latin typeface="Segoe UI Semilight" panose="020B0402040204020203" pitchFamily="34" charset="0"/>
                <a:cs typeface="Segoe UI Semilight" panose="020B0402040204020203" pitchFamily="34" charset="0"/>
              </a:rPr>
              <a:t>AVENIR</a:t>
            </a:r>
            <a:r>
              <a:rPr kumimoji="0" lang="fr-CA" sz="4800" b="0" i="0" u="none" strike="noStrike" kern="1200" cap="none" spc="0" normalizeH="0" baseline="0" noProof="0" dirty="0">
                <a:ln>
                  <a:noFill/>
                </a:ln>
                <a:solidFill>
                  <a:schemeClr val="bg1"/>
                </a:solidFill>
                <a:effectLst/>
                <a:uLnTx/>
                <a:uFillTx/>
                <a:latin typeface="Segoe UI Semilight" panose="020B0402040204020203" pitchFamily="34" charset="0"/>
                <a:cs typeface="Segoe UI Semilight" panose="020B0402040204020203" pitchFamily="34" charset="0"/>
              </a:rPr>
              <a:t> </a:t>
            </a:r>
          </a:p>
          <a:p>
            <a:endParaRPr lang="fr-CA" dirty="0"/>
          </a:p>
        </p:txBody>
      </p:sp>
      <p:pic>
        <p:nvPicPr>
          <p:cNvPr id="2" name="Image 1">
            <a:extLst>
              <a:ext uri="{FF2B5EF4-FFF2-40B4-BE49-F238E27FC236}">
                <a16:creationId xmlns:a16="http://schemas.microsoft.com/office/drawing/2014/main" id="{EA3C0DED-40B0-4FC0-9BD1-D04F30760E50}"/>
              </a:ext>
            </a:extLst>
          </p:cNvPr>
          <p:cNvPicPr>
            <a:picLocks noChangeAspect="1"/>
          </p:cNvPicPr>
          <p:nvPr/>
        </p:nvPicPr>
        <p:blipFill>
          <a:blip r:embed="rId3"/>
          <a:stretch>
            <a:fillRect/>
          </a:stretch>
        </p:blipFill>
        <p:spPr>
          <a:xfrm>
            <a:off x="770829" y="1147082"/>
            <a:ext cx="8316683" cy="4563836"/>
          </a:xfrm>
          <a:prstGeom prst="rect">
            <a:avLst/>
          </a:prstGeom>
          <a:ln w="76200">
            <a:solidFill>
              <a:schemeClr val="bg1"/>
            </a:solidFill>
          </a:ln>
        </p:spPr>
      </p:pic>
    </p:spTree>
    <p:extLst>
      <p:ext uri="{BB962C8B-B14F-4D97-AF65-F5344CB8AC3E}">
        <p14:creationId xmlns:p14="http://schemas.microsoft.com/office/powerpoint/2010/main" val="2559055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2" name="Line 396"/>
          <p:cNvSpPr>
            <a:spLocks noChangeShapeType="1"/>
          </p:cNvSpPr>
          <p:nvPr/>
        </p:nvSpPr>
        <p:spPr bwMode="auto">
          <a:xfrm>
            <a:off x="2111609" y="1070863"/>
            <a:ext cx="1556903" cy="2026"/>
          </a:xfrm>
          <a:prstGeom prst="line">
            <a:avLst/>
          </a:prstGeom>
          <a:noFill/>
          <a:ln w="43920" cap="flat">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493" name="Line 397"/>
          <p:cNvSpPr>
            <a:spLocks noChangeShapeType="1"/>
          </p:cNvSpPr>
          <p:nvPr/>
        </p:nvSpPr>
        <p:spPr bwMode="auto">
          <a:xfrm>
            <a:off x="2907269" y="1070863"/>
            <a:ext cx="761243" cy="2026"/>
          </a:xfrm>
          <a:prstGeom prst="line">
            <a:avLst/>
          </a:prstGeom>
          <a:noFill/>
          <a:ln w="43920" cap="flat">
            <a:solidFill>
              <a:schemeClr val="bg1">
                <a:lumMod val="8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81" name="Freeform 485"/>
          <p:cNvSpPr>
            <a:spLocks noChangeArrowheads="1"/>
          </p:cNvSpPr>
          <p:nvPr/>
        </p:nvSpPr>
        <p:spPr bwMode="auto">
          <a:xfrm>
            <a:off x="4220146" y="4431088"/>
            <a:ext cx="745046" cy="265221"/>
          </a:xfrm>
          <a:custGeom>
            <a:avLst/>
            <a:gdLst>
              <a:gd name="T0" fmla="*/ 1329 w 1624"/>
              <a:gd name="T1" fmla="*/ 577 h 578"/>
              <a:gd name="T2" fmla="*/ 1329 w 1624"/>
              <a:gd name="T3" fmla="*/ 577 h 578"/>
              <a:gd name="T4" fmla="*/ 1563 w 1624"/>
              <a:gd name="T5" fmla="*/ 385 h 578"/>
              <a:gd name="T6" fmla="*/ 1601 w 1624"/>
              <a:gd name="T7" fmla="*/ 190 h 578"/>
              <a:gd name="T8" fmla="*/ 1601 w 1624"/>
              <a:gd name="T9" fmla="*/ 190 h 578"/>
              <a:gd name="T10" fmla="*/ 1444 w 1624"/>
              <a:gd name="T11" fmla="*/ 0 h 578"/>
              <a:gd name="T12" fmla="*/ 347 w 1624"/>
              <a:gd name="T13" fmla="*/ 0 h 578"/>
              <a:gd name="T14" fmla="*/ 347 w 1624"/>
              <a:gd name="T15" fmla="*/ 0 h 578"/>
              <a:gd name="T16" fmla="*/ 95 w 1624"/>
              <a:gd name="T17" fmla="*/ 185 h 578"/>
              <a:gd name="T18" fmla="*/ 32 w 1624"/>
              <a:gd name="T19" fmla="*/ 391 h 578"/>
              <a:gd name="T20" fmla="*/ 32 w 1624"/>
              <a:gd name="T21" fmla="*/ 391 h 578"/>
              <a:gd name="T22" fmla="*/ 170 w 1624"/>
              <a:gd name="T23" fmla="*/ 577 h 578"/>
              <a:gd name="T24" fmla="*/ 1329 w 1624"/>
              <a:gd name="T25" fmla="*/ 57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4" h="578">
                <a:moveTo>
                  <a:pt x="1329" y="577"/>
                </a:moveTo>
                <a:lnTo>
                  <a:pt x="1329" y="577"/>
                </a:lnTo>
                <a:cubicBezTo>
                  <a:pt x="1437" y="577"/>
                  <a:pt x="1541" y="491"/>
                  <a:pt x="1563" y="385"/>
                </a:cubicBezTo>
                <a:lnTo>
                  <a:pt x="1601" y="190"/>
                </a:lnTo>
                <a:lnTo>
                  <a:pt x="1601" y="190"/>
                </a:lnTo>
                <a:cubicBezTo>
                  <a:pt x="1623" y="86"/>
                  <a:pt x="1552" y="0"/>
                  <a:pt x="1444" y="0"/>
                </a:cubicBezTo>
                <a:lnTo>
                  <a:pt x="347" y="0"/>
                </a:lnTo>
                <a:lnTo>
                  <a:pt x="347" y="0"/>
                </a:lnTo>
                <a:cubicBezTo>
                  <a:pt x="240" y="0"/>
                  <a:pt x="126" y="83"/>
                  <a:pt x="95" y="185"/>
                </a:cubicBezTo>
                <a:lnTo>
                  <a:pt x="32" y="391"/>
                </a:lnTo>
                <a:lnTo>
                  <a:pt x="32" y="391"/>
                </a:lnTo>
                <a:cubicBezTo>
                  <a:pt x="0" y="493"/>
                  <a:pt x="63" y="577"/>
                  <a:pt x="170" y="577"/>
                </a:cubicBezTo>
                <a:lnTo>
                  <a:pt x="1329" y="577"/>
                </a:lnTo>
              </a:path>
            </a:pathLst>
          </a:custGeom>
          <a:solidFill>
            <a:srgbClr val="F67F14"/>
          </a:solidFill>
          <a:ln>
            <a:noFill/>
          </a:ln>
          <a:effectLst/>
          <a:extLst>
            <a:ext uri="{91240B29-F687-4F45-9708-019B960494DF}">
              <a14:hiddenLine xmlns:a14="http://schemas.microsoft.com/office/drawing/2010/main" w="9525" cap="flat">
                <a:solidFill>
                  <a:srgbClr val="CCD79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586" name="Freeform 490"/>
          <p:cNvSpPr>
            <a:spLocks noChangeArrowheads="1"/>
          </p:cNvSpPr>
          <p:nvPr/>
        </p:nvSpPr>
        <p:spPr bwMode="auto">
          <a:xfrm>
            <a:off x="9880875" y="5623567"/>
            <a:ext cx="751120" cy="445408"/>
          </a:xfrm>
          <a:custGeom>
            <a:avLst/>
            <a:gdLst>
              <a:gd name="T0" fmla="*/ 0 w 1636"/>
              <a:gd name="T1" fmla="*/ 0 h 970"/>
              <a:gd name="T2" fmla="*/ 0 w 1636"/>
              <a:gd name="T3" fmla="*/ 0 h 970"/>
              <a:gd name="T4" fmla="*/ 1635 w 1636"/>
              <a:gd name="T5" fmla="*/ 0 h 970"/>
              <a:gd name="T6" fmla="*/ 1635 w 1636"/>
              <a:gd name="T7" fmla="*/ 969 h 970"/>
              <a:gd name="T8" fmla="*/ 488 w 1636"/>
              <a:gd name="T9" fmla="*/ 969 h 970"/>
              <a:gd name="T10" fmla="*/ 0 w 1636"/>
              <a:gd name="T11" fmla="*/ 0 h 970"/>
            </a:gdLst>
            <a:ahLst/>
            <a:cxnLst>
              <a:cxn ang="0">
                <a:pos x="T0" y="T1"/>
              </a:cxn>
              <a:cxn ang="0">
                <a:pos x="T2" y="T3"/>
              </a:cxn>
              <a:cxn ang="0">
                <a:pos x="T4" y="T5"/>
              </a:cxn>
              <a:cxn ang="0">
                <a:pos x="T6" y="T7"/>
              </a:cxn>
              <a:cxn ang="0">
                <a:pos x="T8" y="T9"/>
              </a:cxn>
              <a:cxn ang="0">
                <a:pos x="T10" y="T11"/>
              </a:cxn>
            </a:cxnLst>
            <a:rect l="0" t="0" r="r" b="b"/>
            <a:pathLst>
              <a:path w="1636" h="970">
                <a:moveTo>
                  <a:pt x="0" y="0"/>
                </a:moveTo>
                <a:lnTo>
                  <a:pt x="0" y="0"/>
                </a:lnTo>
                <a:cubicBezTo>
                  <a:pt x="83" y="16"/>
                  <a:pt x="1635" y="0"/>
                  <a:pt x="1635" y="0"/>
                </a:cubicBezTo>
                <a:lnTo>
                  <a:pt x="1635" y="969"/>
                </a:lnTo>
                <a:lnTo>
                  <a:pt x="488" y="969"/>
                </a:lnTo>
                <a:lnTo>
                  <a:pt x="0" y="0"/>
                </a:lnTo>
              </a:path>
            </a:pathLst>
          </a:custGeom>
          <a:solidFill>
            <a:srgbClr val="D1CDCC"/>
          </a:solidFill>
          <a:ln>
            <a:noFill/>
          </a:ln>
          <a:effectLst/>
          <a:extLst>
            <a:ext uri="{91240B29-F687-4F45-9708-019B960494DF}">
              <a14:hiddenLine xmlns:a14="http://schemas.microsoft.com/office/drawing/2010/main" w="9525" cap="flat">
                <a:solidFill>
                  <a:srgbClr val="CCD79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590" name="Freeform 494"/>
          <p:cNvSpPr>
            <a:spLocks noChangeArrowheads="1"/>
          </p:cNvSpPr>
          <p:nvPr/>
        </p:nvSpPr>
        <p:spPr bwMode="auto">
          <a:xfrm>
            <a:off x="922105" y="2916701"/>
            <a:ext cx="10236280" cy="3362830"/>
          </a:xfrm>
          <a:custGeom>
            <a:avLst/>
            <a:gdLst>
              <a:gd name="T0" fmla="*/ 21562 w 22296"/>
              <a:gd name="T1" fmla="*/ 7325 h 7326"/>
              <a:gd name="T2" fmla="*/ 18768 w 22296"/>
              <a:gd name="T3" fmla="*/ 7325 h 7326"/>
              <a:gd name="T4" fmla="*/ 18768 w 22296"/>
              <a:gd name="T5" fmla="*/ 7325 h 7326"/>
              <a:gd name="T6" fmla="*/ 18104 w 22296"/>
              <a:gd name="T7" fmla="*/ 6904 h 7326"/>
              <a:gd name="T8" fmla="*/ 16945 w 22296"/>
              <a:gd name="T9" fmla="*/ 4443 h 7326"/>
              <a:gd name="T10" fmla="*/ 13915 w 22296"/>
              <a:gd name="T11" fmla="*/ 4443 h 7326"/>
              <a:gd name="T12" fmla="*/ 13915 w 22296"/>
              <a:gd name="T13" fmla="*/ 4443 h 7326"/>
              <a:gd name="T14" fmla="*/ 13206 w 22296"/>
              <a:gd name="T15" fmla="*/ 3892 h 7326"/>
              <a:gd name="T16" fmla="*/ 12984 w 22296"/>
              <a:gd name="T17" fmla="*/ 3026 h 7326"/>
              <a:gd name="T18" fmla="*/ 10421 w 22296"/>
              <a:gd name="T19" fmla="*/ 3026 h 7326"/>
              <a:gd name="T20" fmla="*/ 10296 w 22296"/>
              <a:gd name="T21" fmla="*/ 3823 h 7326"/>
              <a:gd name="T22" fmla="*/ 10296 w 22296"/>
              <a:gd name="T23" fmla="*/ 3823 h 7326"/>
              <a:gd name="T24" fmla="*/ 9572 w 22296"/>
              <a:gd name="T25" fmla="*/ 4443 h 7326"/>
              <a:gd name="T26" fmla="*/ 4298 w 22296"/>
              <a:gd name="T27" fmla="*/ 4443 h 7326"/>
              <a:gd name="T28" fmla="*/ 4298 w 22296"/>
              <a:gd name="T29" fmla="*/ 4443 h 7326"/>
              <a:gd name="T30" fmla="*/ 3675 w 22296"/>
              <a:gd name="T31" fmla="*/ 4095 h 7326"/>
              <a:gd name="T32" fmla="*/ 3675 w 22296"/>
              <a:gd name="T33" fmla="*/ 4095 h 7326"/>
              <a:gd name="T34" fmla="*/ 3642 w 22296"/>
              <a:gd name="T35" fmla="*/ 3382 h 7326"/>
              <a:gd name="T36" fmla="*/ 4602 w 22296"/>
              <a:gd name="T37" fmla="*/ 1464 h 7326"/>
              <a:gd name="T38" fmla="*/ 733 w 22296"/>
              <a:gd name="T39" fmla="*/ 1464 h 7326"/>
              <a:gd name="T40" fmla="*/ 733 w 22296"/>
              <a:gd name="T41" fmla="*/ 1464 h 7326"/>
              <a:gd name="T42" fmla="*/ 0 w 22296"/>
              <a:gd name="T43" fmla="*/ 731 h 7326"/>
              <a:gd name="T44" fmla="*/ 0 w 22296"/>
              <a:gd name="T45" fmla="*/ 731 h 7326"/>
              <a:gd name="T46" fmla="*/ 733 w 22296"/>
              <a:gd name="T47" fmla="*/ 0 h 7326"/>
              <a:gd name="T48" fmla="*/ 5787 w 22296"/>
              <a:gd name="T49" fmla="*/ 0 h 7326"/>
              <a:gd name="T50" fmla="*/ 5787 w 22296"/>
              <a:gd name="T51" fmla="*/ 0 h 7326"/>
              <a:gd name="T52" fmla="*/ 6410 w 22296"/>
              <a:gd name="T53" fmla="*/ 347 h 7326"/>
              <a:gd name="T54" fmla="*/ 6410 w 22296"/>
              <a:gd name="T55" fmla="*/ 347 h 7326"/>
              <a:gd name="T56" fmla="*/ 6442 w 22296"/>
              <a:gd name="T57" fmla="*/ 1058 h 7326"/>
              <a:gd name="T58" fmla="*/ 5483 w 22296"/>
              <a:gd name="T59" fmla="*/ 2977 h 7326"/>
              <a:gd name="T60" fmla="*/ 8945 w 22296"/>
              <a:gd name="T61" fmla="*/ 2977 h 7326"/>
              <a:gd name="T62" fmla="*/ 9068 w 22296"/>
              <a:gd name="T63" fmla="*/ 2182 h 7326"/>
              <a:gd name="T64" fmla="*/ 9068 w 22296"/>
              <a:gd name="T65" fmla="*/ 2182 h 7326"/>
              <a:gd name="T66" fmla="*/ 9792 w 22296"/>
              <a:gd name="T67" fmla="*/ 1560 h 7326"/>
              <a:gd name="T68" fmla="*/ 13552 w 22296"/>
              <a:gd name="T69" fmla="*/ 1560 h 7326"/>
              <a:gd name="T70" fmla="*/ 13552 w 22296"/>
              <a:gd name="T71" fmla="*/ 1560 h 7326"/>
              <a:gd name="T72" fmla="*/ 14261 w 22296"/>
              <a:gd name="T73" fmla="*/ 2111 h 7326"/>
              <a:gd name="T74" fmla="*/ 14484 w 22296"/>
              <a:gd name="T75" fmla="*/ 2977 h 7326"/>
              <a:gd name="T76" fmla="*/ 17410 w 22296"/>
              <a:gd name="T77" fmla="*/ 2977 h 7326"/>
              <a:gd name="T78" fmla="*/ 17410 w 22296"/>
              <a:gd name="T79" fmla="*/ 2977 h 7326"/>
              <a:gd name="T80" fmla="*/ 18073 w 22296"/>
              <a:gd name="T81" fmla="*/ 3398 h 7326"/>
              <a:gd name="T82" fmla="*/ 19232 w 22296"/>
              <a:gd name="T83" fmla="*/ 5860 h 7326"/>
              <a:gd name="T84" fmla="*/ 21562 w 22296"/>
              <a:gd name="T85" fmla="*/ 5860 h 7326"/>
              <a:gd name="T86" fmla="*/ 21562 w 22296"/>
              <a:gd name="T87" fmla="*/ 5860 h 7326"/>
              <a:gd name="T88" fmla="*/ 22295 w 22296"/>
              <a:gd name="T89" fmla="*/ 6592 h 7326"/>
              <a:gd name="T90" fmla="*/ 22295 w 22296"/>
              <a:gd name="T91" fmla="*/ 6592 h 7326"/>
              <a:gd name="T92" fmla="*/ 21562 w 22296"/>
              <a:gd name="T93" fmla="*/ 7325 h 7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96" h="7326">
                <a:moveTo>
                  <a:pt x="21562" y="7325"/>
                </a:moveTo>
                <a:lnTo>
                  <a:pt x="18768" y="7325"/>
                </a:lnTo>
                <a:lnTo>
                  <a:pt x="18768" y="7325"/>
                </a:lnTo>
                <a:cubicBezTo>
                  <a:pt x="18484" y="7325"/>
                  <a:pt x="18226" y="7161"/>
                  <a:pt x="18104" y="6904"/>
                </a:cubicBezTo>
                <a:lnTo>
                  <a:pt x="16945" y="4443"/>
                </a:lnTo>
                <a:lnTo>
                  <a:pt x="13915" y="4443"/>
                </a:lnTo>
                <a:lnTo>
                  <a:pt x="13915" y="4443"/>
                </a:lnTo>
                <a:cubicBezTo>
                  <a:pt x="13582" y="4443"/>
                  <a:pt x="13288" y="4216"/>
                  <a:pt x="13206" y="3892"/>
                </a:cubicBezTo>
                <a:lnTo>
                  <a:pt x="12984" y="3026"/>
                </a:lnTo>
                <a:lnTo>
                  <a:pt x="10421" y="3026"/>
                </a:lnTo>
                <a:lnTo>
                  <a:pt x="10296" y="3823"/>
                </a:lnTo>
                <a:lnTo>
                  <a:pt x="10296" y="3823"/>
                </a:lnTo>
                <a:cubicBezTo>
                  <a:pt x="10242" y="4179"/>
                  <a:pt x="9934" y="4443"/>
                  <a:pt x="9572" y="4443"/>
                </a:cubicBezTo>
                <a:lnTo>
                  <a:pt x="4298" y="4443"/>
                </a:lnTo>
                <a:lnTo>
                  <a:pt x="4298" y="4443"/>
                </a:lnTo>
                <a:cubicBezTo>
                  <a:pt x="4044" y="4443"/>
                  <a:pt x="3808" y="4311"/>
                  <a:pt x="3675" y="4095"/>
                </a:cubicBezTo>
                <a:lnTo>
                  <a:pt x="3675" y="4095"/>
                </a:lnTo>
                <a:cubicBezTo>
                  <a:pt x="3541" y="3879"/>
                  <a:pt x="3529" y="3609"/>
                  <a:pt x="3642" y="3382"/>
                </a:cubicBezTo>
                <a:lnTo>
                  <a:pt x="4602" y="1464"/>
                </a:lnTo>
                <a:lnTo>
                  <a:pt x="733" y="1464"/>
                </a:lnTo>
                <a:lnTo>
                  <a:pt x="733" y="1464"/>
                </a:lnTo>
                <a:cubicBezTo>
                  <a:pt x="329" y="1464"/>
                  <a:pt x="0" y="1136"/>
                  <a:pt x="0" y="731"/>
                </a:cubicBezTo>
                <a:lnTo>
                  <a:pt x="0" y="731"/>
                </a:lnTo>
                <a:cubicBezTo>
                  <a:pt x="0" y="328"/>
                  <a:pt x="329" y="0"/>
                  <a:pt x="733" y="0"/>
                </a:cubicBezTo>
                <a:lnTo>
                  <a:pt x="5787" y="0"/>
                </a:lnTo>
                <a:lnTo>
                  <a:pt x="5787" y="0"/>
                </a:lnTo>
                <a:cubicBezTo>
                  <a:pt x="6041" y="0"/>
                  <a:pt x="6277" y="130"/>
                  <a:pt x="6410" y="347"/>
                </a:cubicBezTo>
                <a:lnTo>
                  <a:pt x="6410" y="347"/>
                </a:lnTo>
                <a:cubicBezTo>
                  <a:pt x="6543" y="562"/>
                  <a:pt x="6557" y="831"/>
                  <a:pt x="6442" y="1058"/>
                </a:cubicBezTo>
                <a:lnTo>
                  <a:pt x="5483" y="2977"/>
                </a:lnTo>
                <a:lnTo>
                  <a:pt x="8945" y="2977"/>
                </a:lnTo>
                <a:lnTo>
                  <a:pt x="9068" y="2182"/>
                </a:lnTo>
                <a:lnTo>
                  <a:pt x="9068" y="2182"/>
                </a:lnTo>
                <a:cubicBezTo>
                  <a:pt x="9124" y="1824"/>
                  <a:pt x="9431" y="1560"/>
                  <a:pt x="9792" y="1560"/>
                </a:cubicBezTo>
                <a:lnTo>
                  <a:pt x="13552" y="1560"/>
                </a:lnTo>
                <a:lnTo>
                  <a:pt x="13552" y="1560"/>
                </a:lnTo>
                <a:cubicBezTo>
                  <a:pt x="13886" y="1560"/>
                  <a:pt x="14179" y="1788"/>
                  <a:pt x="14261" y="2111"/>
                </a:cubicBezTo>
                <a:lnTo>
                  <a:pt x="14484" y="2977"/>
                </a:lnTo>
                <a:lnTo>
                  <a:pt x="17410" y="2977"/>
                </a:lnTo>
                <a:lnTo>
                  <a:pt x="17410" y="2977"/>
                </a:lnTo>
                <a:cubicBezTo>
                  <a:pt x="17694" y="2977"/>
                  <a:pt x="17952" y="3141"/>
                  <a:pt x="18073" y="3398"/>
                </a:cubicBezTo>
                <a:lnTo>
                  <a:pt x="19232" y="5860"/>
                </a:lnTo>
                <a:lnTo>
                  <a:pt x="21562" y="5860"/>
                </a:lnTo>
                <a:lnTo>
                  <a:pt x="21562" y="5860"/>
                </a:lnTo>
                <a:cubicBezTo>
                  <a:pt x="21967" y="5860"/>
                  <a:pt x="22295" y="6188"/>
                  <a:pt x="22295" y="6592"/>
                </a:cubicBezTo>
                <a:lnTo>
                  <a:pt x="22295" y="6592"/>
                </a:lnTo>
                <a:cubicBezTo>
                  <a:pt x="22295" y="6996"/>
                  <a:pt x="21967" y="7325"/>
                  <a:pt x="21562" y="7325"/>
                </a:cubicBezTo>
              </a:path>
            </a:pathLst>
          </a:custGeom>
          <a:solidFill>
            <a:schemeClr val="bg1">
              <a:lumMod val="85000"/>
            </a:schemeClr>
          </a:solidFill>
          <a:ln>
            <a:noFill/>
          </a:ln>
          <a:effectLst/>
        </p:spPr>
        <p:txBody>
          <a:bodyPr wrap="none" anchor="ctr"/>
          <a:lstStyle/>
          <a:p>
            <a:endParaRPr lang="en-US" sz="3599"/>
          </a:p>
        </p:txBody>
      </p:sp>
      <p:sp>
        <p:nvSpPr>
          <p:cNvPr id="4591" name="Freeform 495"/>
          <p:cNvSpPr>
            <a:spLocks noChangeArrowheads="1"/>
          </p:cNvSpPr>
          <p:nvPr/>
        </p:nvSpPr>
        <p:spPr bwMode="auto">
          <a:xfrm>
            <a:off x="1258185" y="3173825"/>
            <a:ext cx="9564120" cy="2690668"/>
          </a:xfrm>
          <a:custGeom>
            <a:avLst/>
            <a:gdLst>
              <a:gd name="T0" fmla="*/ 0 w 20830"/>
              <a:gd name="T1" fmla="*/ 0 h 5862"/>
              <a:gd name="T2" fmla="*/ 5054 w 20830"/>
              <a:gd name="T3" fmla="*/ 0 h 5862"/>
              <a:gd name="T4" fmla="*/ 3565 w 20830"/>
              <a:gd name="T5" fmla="*/ 2979 h 5862"/>
              <a:gd name="T6" fmla="*/ 8839 w 20830"/>
              <a:gd name="T7" fmla="*/ 2979 h 5862"/>
              <a:gd name="T8" fmla="*/ 9059 w 20830"/>
              <a:gd name="T9" fmla="*/ 1563 h 5862"/>
              <a:gd name="T10" fmla="*/ 12819 w 20830"/>
              <a:gd name="T11" fmla="*/ 1563 h 5862"/>
              <a:gd name="T12" fmla="*/ 13182 w 20830"/>
              <a:gd name="T13" fmla="*/ 2979 h 5862"/>
              <a:gd name="T14" fmla="*/ 16677 w 20830"/>
              <a:gd name="T15" fmla="*/ 2979 h 5862"/>
              <a:gd name="T16" fmla="*/ 18035 w 20830"/>
              <a:gd name="T17" fmla="*/ 5861 h 5862"/>
              <a:gd name="T18" fmla="*/ 20829 w 20830"/>
              <a:gd name="T19" fmla="*/ 5861 h 5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30" h="5862">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527400" cap="flat">
            <a:solidFill>
              <a:srgbClr val="46464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2" name="Freeform 496"/>
          <p:cNvSpPr>
            <a:spLocks noChangeArrowheads="1"/>
          </p:cNvSpPr>
          <p:nvPr/>
        </p:nvSpPr>
        <p:spPr bwMode="auto">
          <a:xfrm>
            <a:off x="1258185" y="3173825"/>
            <a:ext cx="9564120" cy="2690668"/>
          </a:xfrm>
          <a:custGeom>
            <a:avLst/>
            <a:gdLst>
              <a:gd name="T0" fmla="*/ 0 w 20830"/>
              <a:gd name="T1" fmla="*/ 0 h 5862"/>
              <a:gd name="T2" fmla="*/ 5054 w 20830"/>
              <a:gd name="T3" fmla="*/ 0 h 5862"/>
              <a:gd name="T4" fmla="*/ 3565 w 20830"/>
              <a:gd name="T5" fmla="*/ 2979 h 5862"/>
              <a:gd name="T6" fmla="*/ 8839 w 20830"/>
              <a:gd name="T7" fmla="*/ 2979 h 5862"/>
              <a:gd name="T8" fmla="*/ 9059 w 20830"/>
              <a:gd name="T9" fmla="*/ 1563 h 5862"/>
              <a:gd name="T10" fmla="*/ 12819 w 20830"/>
              <a:gd name="T11" fmla="*/ 1563 h 5862"/>
              <a:gd name="T12" fmla="*/ 13182 w 20830"/>
              <a:gd name="T13" fmla="*/ 2979 h 5862"/>
              <a:gd name="T14" fmla="*/ 16677 w 20830"/>
              <a:gd name="T15" fmla="*/ 2979 h 5862"/>
              <a:gd name="T16" fmla="*/ 18035 w 20830"/>
              <a:gd name="T17" fmla="*/ 5861 h 5862"/>
              <a:gd name="T18" fmla="*/ 20829 w 20830"/>
              <a:gd name="T19" fmla="*/ 5861 h 5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30" h="5862">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43920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3" name="Freeform 497"/>
          <p:cNvSpPr>
            <a:spLocks noChangeArrowheads="1"/>
          </p:cNvSpPr>
          <p:nvPr/>
        </p:nvSpPr>
        <p:spPr bwMode="auto">
          <a:xfrm>
            <a:off x="1258185" y="3173825"/>
            <a:ext cx="9564120" cy="2690668"/>
          </a:xfrm>
          <a:custGeom>
            <a:avLst/>
            <a:gdLst>
              <a:gd name="T0" fmla="*/ 0 w 20830"/>
              <a:gd name="T1" fmla="*/ 0 h 5862"/>
              <a:gd name="T2" fmla="*/ 5054 w 20830"/>
              <a:gd name="T3" fmla="*/ 0 h 5862"/>
              <a:gd name="T4" fmla="*/ 3565 w 20830"/>
              <a:gd name="T5" fmla="*/ 2979 h 5862"/>
              <a:gd name="T6" fmla="*/ 8839 w 20830"/>
              <a:gd name="T7" fmla="*/ 2979 h 5862"/>
              <a:gd name="T8" fmla="*/ 9059 w 20830"/>
              <a:gd name="T9" fmla="*/ 1563 h 5862"/>
              <a:gd name="T10" fmla="*/ 12819 w 20830"/>
              <a:gd name="T11" fmla="*/ 1563 h 5862"/>
              <a:gd name="T12" fmla="*/ 13182 w 20830"/>
              <a:gd name="T13" fmla="*/ 2979 h 5862"/>
              <a:gd name="T14" fmla="*/ 16677 w 20830"/>
              <a:gd name="T15" fmla="*/ 2979 h 5862"/>
              <a:gd name="T16" fmla="*/ 18035 w 20830"/>
              <a:gd name="T17" fmla="*/ 5861 h 5862"/>
              <a:gd name="T18" fmla="*/ 20829 w 20830"/>
              <a:gd name="T19" fmla="*/ 5861 h 5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30" h="5862">
                <a:moveTo>
                  <a:pt x="0" y="0"/>
                </a:moveTo>
                <a:lnTo>
                  <a:pt x="5054" y="0"/>
                </a:lnTo>
                <a:lnTo>
                  <a:pt x="3565" y="2979"/>
                </a:lnTo>
                <a:lnTo>
                  <a:pt x="8839" y="2979"/>
                </a:lnTo>
                <a:lnTo>
                  <a:pt x="9059" y="1563"/>
                </a:lnTo>
                <a:lnTo>
                  <a:pt x="12819" y="1563"/>
                </a:lnTo>
                <a:lnTo>
                  <a:pt x="13182" y="2979"/>
                </a:lnTo>
                <a:lnTo>
                  <a:pt x="16677" y="2979"/>
                </a:lnTo>
                <a:lnTo>
                  <a:pt x="18035" y="5861"/>
                </a:lnTo>
                <a:lnTo>
                  <a:pt x="20829" y="5861"/>
                </a:lnTo>
              </a:path>
            </a:pathLst>
          </a:custGeom>
          <a:noFill/>
          <a:ln w="351720" cap="flat">
            <a:solidFill>
              <a:srgbClr val="46464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4" name="Line 498"/>
          <p:cNvSpPr>
            <a:spLocks noChangeShapeType="1"/>
          </p:cNvSpPr>
          <p:nvPr/>
        </p:nvSpPr>
        <p:spPr bwMode="auto">
          <a:xfrm>
            <a:off x="1258186" y="3163701"/>
            <a:ext cx="180188" cy="2026"/>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5" name="Line 499"/>
          <p:cNvSpPr>
            <a:spLocks noChangeShapeType="1"/>
          </p:cNvSpPr>
          <p:nvPr/>
        </p:nvSpPr>
        <p:spPr bwMode="auto">
          <a:xfrm>
            <a:off x="1831141" y="3163701"/>
            <a:ext cx="1368617" cy="2026"/>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6" name="Freeform 500"/>
          <p:cNvSpPr>
            <a:spLocks noChangeArrowheads="1"/>
          </p:cNvSpPr>
          <p:nvPr/>
        </p:nvSpPr>
        <p:spPr bwMode="auto">
          <a:xfrm>
            <a:off x="3400192" y="3163701"/>
            <a:ext cx="180188" cy="159943"/>
          </a:xfrm>
          <a:custGeom>
            <a:avLst/>
            <a:gdLst>
              <a:gd name="T0" fmla="*/ 0 w 392"/>
              <a:gd name="T1" fmla="*/ 0 h 350"/>
              <a:gd name="T2" fmla="*/ 391 w 392"/>
              <a:gd name="T3" fmla="*/ 0 h 350"/>
              <a:gd name="T4" fmla="*/ 217 w 392"/>
              <a:gd name="T5" fmla="*/ 349 h 350"/>
            </a:gdLst>
            <a:ahLst/>
            <a:cxnLst>
              <a:cxn ang="0">
                <a:pos x="T0" y="T1"/>
              </a:cxn>
              <a:cxn ang="0">
                <a:pos x="T2" y="T3"/>
              </a:cxn>
              <a:cxn ang="0">
                <a:pos x="T4" y="T5"/>
              </a:cxn>
            </a:cxnLst>
            <a:rect l="0" t="0" r="r" b="b"/>
            <a:pathLst>
              <a:path w="392" h="350">
                <a:moveTo>
                  <a:pt x="0" y="0"/>
                </a:moveTo>
                <a:lnTo>
                  <a:pt x="391" y="0"/>
                </a:lnTo>
                <a:lnTo>
                  <a:pt x="217" y="349"/>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7" name="Line 501"/>
          <p:cNvSpPr>
            <a:spLocks noChangeShapeType="1"/>
          </p:cNvSpPr>
          <p:nvPr/>
        </p:nvSpPr>
        <p:spPr bwMode="auto">
          <a:xfrm flipH="1">
            <a:off x="3060062" y="3673895"/>
            <a:ext cx="265220" cy="524367"/>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8" name="Freeform 502"/>
          <p:cNvSpPr>
            <a:spLocks noChangeArrowheads="1"/>
          </p:cNvSpPr>
          <p:nvPr/>
        </p:nvSpPr>
        <p:spPr bwMode="auto">
          <a:xfrm>
            <a:off x="2896070" y="4370351"/>
            <a:ext cx="180189" cy="161967"/>
          </a:xfrm>
          <a:custGeom>
            <a:avLst/>
            <a:gdLst>
              <a:gd name="T0" fmla="*/ 176 w 392"/>
              <a:gd name="T1" fmla="*/ 0 h 351"/>
              <a:gd name="T2" fmla="*/ 0 w 392"/>
              <a:gd name="T3" fmla="*/ 350 h 351"/>
              <a:gd name="T4" fmla="*/ 391 w 392"/>
              <a:gd name="T5" fmla="*/ 350 h 351"/>
            </a:gdLst>
            <a:ahLst/>
            <a:cxnLst>
              <a:cxn ang="0">
                <a:pos x="T0" y="T1"/>
              </a:cxn>
              <a:cxn ang="0">
                <a:pos x="T2" y="T3"/>
              </a:cxn>
              <a:cxn ang="0">
                <a:pos x="T4" y="T5"/>
              </a:cxn>
            </a:cxnLst>
            <a:rect l="0" t="0" r="r" b="b"/>
            <a:pathLst>
              <a:path w="392" h="351">
                <a:moveTo>
                  <a:pt x="176" y="0"/>
                </a:moveTo>
                <a:lnTo>
                  <a:pt x="0" y="350"/>
                </a:lnTo>
                <a:lnTo>
                  <a:pt x="391" y="350"/>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599" name="Line 503"/>
          <p:cNvSpPr>
            <a:spLocks noChangeShapeType="1"/>
          </p:cNvSpPr>
          <p:nvPr/>
        </p:nvSpPr>
        <p:spPr bwMode="auto">
          <a:xfrm>
            <a:off x="3489274" y="4532317"/>
            <a:ext cx="1445551" cy="2026"/>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0" name="Freeform 504"/>
          <p:cNvSpPr>
            <a:spLocks noChangeArrowheads="1"/>
          </p:cNvSpPr>
          <p:nvPr/>
        </p:nvSpPr>
        <p:spPr bwMode="auto">
          <a:xfrm>
            <a:off x="5137282" y="4354154"/>
            <a:ext cx="206508" cy="178163"/>
          </a:xfrm>
          <a:custGeom>
            <a:avLst/>
            <a:gdLst>
              <a:gd name="T0" fmla="*/ 0 w 451"/>
              <a:gd name="T1" fmla="*/ 387 h 388"/>
              <a:gd name="T2" fmla="*/ 390 w 451"/>
              <a:gd name="T3" fmla="*/ 387 h 388"/>
              <a:gd name="T4" fmla="*/ 450 w 451"/>
              <a:gd name="T5" fmla="*/ 0 h 388"/>
            </a:gdLst>
            <a:ahLst/>
            <a:cxnLst>
              <a:cxn ang="0">
                <a:pos x="T0" y="T1"/>
              </a:cxn>
              <a:cxn ang="0">
                <a:pos x="T2" y="T3"/>
              </a:cxn>
              <a:cxn ang="0">
                <a:pos x="T4" y="T5"/>
              </a:cxn>
            </a:cxnLst>
            <a:rect l="0" t="0" r="r" b="b"/>
            <a:pathLst>
              <a:path w="451" h="388">
                <a:moveTo>
                  <a:pt x="0" y="387"/>
                </a:moveTo>
                <a:lnTo>
                  <a:pt x="390" y="387"/>
                </a:lnTo>
                <a:lnTo>
                  <a:pt x="450" y="0"/>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1" name="Freeform 505"/>
          <p:cNvSpPr>
            <a:spLocks noChangeArrowheads="1"/>
          </p:cNvSpPr>
          <p:nvPr/>
        </p:nvSpPr>
        <p:spPr bwMode="auto">
          <a:xfrm>
            <a:off x="5390355" y="3880402"/>
            <a:ext cx="208533" cy="178163"/>
          </a:xfrm>
          <a:custGeom>
            <a:avLst/>
            <a:gdLst>
              <a:gd name="T0" fmla="*/ 0 w 452"/>
              <a:gd name="T1" fmla="*/ 387 h 388"/>
              <a:gd name="T2" fmla="*/ 60 w 452"/>
              <a:gd name="T3" fmla="*/ 0 h 388"/>
              <a:gd name="T4" fmla="*/ 451 w 452"/>
              <a:gd name="T5" fmla="*/ 0 h 388"/>
            </a:gdLst>
            <a:ahLst/>
            <a:cxnLst>
              <a:cxn ang="0">
                <a:pos x="T0" y="T1"/>
              </a:cxn>
              <a:cxn ang="0">
                <a:pos x="T2" y="T3"/>
              </a:cxn>
              <a:cxn ang="0">
                <a:pos x="T4" y="T5"/>
              </a:cxn>
            </a:cxnLst>
            <a:rect l="0" t="0" r="r" b="b"/>
            <a:pathLst>
              <a:path w="452" h="388">
                <a:moveTo>
                  <a:pt x="0" y="387"/>
                </a:moveTo>
                <a:lnTo>
                  <a:pt x="60" y="0"/>
                </a:lnTo>
                <a:lnTo>
                  <a:pt x="451" y="0"/>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2" name="Line 506"/>
          <p:cNvSpPr>
            <a:spLocks noChangeShapeType="1"/>
          </p:cNvSpPr>
          <p:nvPr/>
        </p:nvSpPr>
        <p:spPr bwMode="auto">
          <a:xfrm>
            <a:off x="6056442" y="3880402"/>
            <a:ext cx="684309" cy="2026"/>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3" name="Freeform 507"/>
          <p:cNvSpPr>
            <a:spLocks noChangeArrowheads="1"/>
          </p:cNvSpPr>
          <p:nvPr/>
        </p:nvSpPr>
        <p:spPr bwMode="auto">
          <a:xfrm>
            <a:off x="6965479" y="3880403"/>
            <a:ext cx="224729" cy="174114"/>
          </a:xfrm>
          <a:custGeom>
            <a:avLst/>
            <a:gdLst>
              <a:gd name="T0" fmla="*/ 0 w 489"/>
              <a:gd name="T1" fmla="*/ 0 h 379"/>
              <a:gd name="T2" fmla="*/ 391 w 489"/>
              <a:gd name="T3" fmla="*/ 0 h 379"/>
              <a:gd name="T4" fmla="*/ 488 w 489"/>
              <a:gd name="T5" fmla="*/ 378 h 379"/>
            </a:gdLst>
            <a:ahLst/>
            <a:cxnLst>
              <a:cxn ang="0">
                <a:pos x="T0" y="T1"/>
              </a:cxn>
              <a:cxn ang="0">
                <a:pos x="T2" y="T3"/>
              </a:cxn>
              <a:cxn ang="0">
                <a:pos x="T4" y="T5"/>
              </a:cxn>
            </a:cxnLst>
            <a:rect l="0" t="0" r="r" b="b"/>
            <a:pathLst>
              <a:path w="489" h="379">
                <a:moveTo>
                  <a:pt x="0" y="0"/>
                </a:moveTo>
                <a:lnTo>
                  <a:pt x="391" y="0"/>
                </a:lnTo>
                <a:lnTo>
                  <a:pt x="488" y="378"/>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4" name="Freeform 508"/>
          <p:cNvSpPr>
            <a:spLocks noChangeArrowheads="1"/>
          </p:cNvSpPr>
          <p:nvPr/>
        </p:nvSpPr>
        <p:spPr bwMode="auto">
          <a:xfrm>
            <a:off x="7267141" y="4358204"/>
            <a:ext cx="224728" cy="174114"/>
          </a:xfrm>
          <a:custGeom>
            <a:avLst/>
            <a:gdLst>
              <a:gd name="T0" fmla="*/ 0 w 490"/>
              <a:gd name="T1" fmla="*/ 0 h 380"/>
              <a:gd name="T2" fmla="*/ 95 w 490"/>
              <a:gd name="T3" fmla="*/ 379 h 380"/>
              <a:gd name="T4" fmla="*/ 489 w 490"/>
              <a:gd name="T5" fmla="*/ 379 h 380"/>
            </a:gdLst>
            <a:ahLst/>
            <a:cxnLst>
              <a:cxn ang="0">
                <a:pos x="T0" y="T1"/>
              </a:cxn>
              <a:cxn ang="0">
                <a:pos x="T2" y="T3"/>
              </a:cxn>
              <a:cxn ang="0">
                <a:pos x="T4" y="T5"/>
              </a:cxn>
            </a:cxnLst>
            <a:rect l="0" t="0" r="r" b="b"/>
            <a:pathLst>
              <a:path w="490" h="380">
                <a:moveTo>
                  <a:pt x="0" y="0"/>
                </a:moveTo>
                <a:lnTo>
                  <a:pt x="95" y="379"/>
                </a:lnTo>
                <a:lnTo>
                  <a:pt x="489" y="379"/>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5" name="Line 509"/>
          <p:cNvSpPr>
            <a:spLocks noChangeShapeType="1"/>
          </p:cNvSpPr>
          <p:nvPr/>
        </p:nvSpPr>
        <p:spPr bwMode="auto">
          <a:xfrm>
            <a:off x="7906909" y="4532317"/>
            <a:ext cx="617497" cy="2026"/>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6" name="Freeform 510"/>
          <p:cNvSpPr>
            <a:spLocks noChangeArrowheads="1"/>
          </p:cNvSpPr>
          <p:nvPr/>
        </p:nvSpPr>
        <p:spPr bwMode="auto">
          <a:xfrm>
            <a:off x="8736986" y="4532317"/>
            <a:ext cx="257122" cy="161967"/>
          </a:xfrm>
          <a:custGeom>
            <a:avLst/>
            <a:gdLst>
              <a:gd name="T0" fmla="*/ 0 w 558"/>
              <a:gd name="T1" fmla="*/ 0 h 354"/>
              <a:gd name="T2" fmla="*/ 390 w 558"/>
              <a:gd name="T3" fmla="*/ 0 h 354"/>
              <a:gd name="T4" fmla="*/ 557 w 558"/>
              <a:gd name="T5" fmla="*/ 353 h 354"/>
            </a:gdLst>
            <a:ahLst/>
            <a:cxnLst>
              <a:cxn ang="0">
                <a:pos x="T0" y="T1"/>
              </a:cxn>
              <a:cxn ang="0">
                <a:pos x="T2" y="T3"/>
              </a:cxn>
              <a:cxn ang="0">
                <a:pos x="T4" y="T5"/>
              </a:cxn>
            </a:cxnLst>
            <a:rect l="0" t="0" r="r" b="b"/>
            <a:pathLst>
              <a:path w="558" h="354">
                <a:moveTo>
                  <a:pt x="0" y="0"/>
                </a:moveTo>
                <a:lnTo>
                  <a:pt x="390" y="0"/>
                </a:lnTo>
                <a:lnTo>
                  <a:pt x="557" y="353"/>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7" name="Line 511"/>
          <p:cNvSpPr>
            <a:spLocks noChangeShapeType="1"/>
          </p:cNvSpPr>
          <p:nvPr/>
        </p:nvSpPr>
        <p:spPr bwMode="auto">
          <a:xfrm>
            <a:off x="9147976" y="5026315"/>
            <a:ext cx="234852" cy="500073"/>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8" name="Freeform 512"/>
          <p:cNvSpPr>
            <a:spLocks noChangeArrowheads="1"/>
          </p:cNvSpPr>
          <p:nvPr/>
        </p:nvSpPr>
        <p:spPr bwMode="auto">
          <a:xfrm>
            <a:off x="9463811" y="5692403"/>
            <a:ext cx="259146" cy="161967"/>
          </a:xfrm>
          <a:custGeom>
            <a:avLst/>
            <a:gdLst>
              <a:gd name="T0" fmla="*/ 0 w 563"/>
              <a:gd name="T1" fmla="*/ 0 h 354"/>
              <a:gd name="T2" fmla="*/ 162 w 563"/>
              <a:gd name="T3" fmla="*/ 353 h 354"/>
              <a:gd name="T4" fmla="*/ 562 w 563"/>
              <a:gd name="T5" fmla="*/ 353 h 354"/>
            </a:gdLst>
            <a:ahLst/>
            <a:cxnLst>
              <a:cxn ang="0">
                <a:pos x="T0" y="T1"/>
              </a:cxn>
              <a:cxn ang="0">
                <a:pos x="T2" y="T3"/>
              </a:cxn>
              <a:cxn ang="0">
                <a:pos x="T4" y="T5"/>
              </a:cxn>
            </a:cxnLst>
            <a:rect l="0" t="0" r="r" b="b"/>
            <a:pathLst>
              <a:path w="563" h="354">
                <a:moveTo>
                  <a:pt x="0" y="0"/>
                </a:moveTo>
                <a:lnTo>
                  <a:pt x="162" y="353"/>
                </a:lnTo>
                <a:lnTo>
                  <a:pt x="562" y="353"/>
                </a:lnTo>
              </a:path>
            </a:pathLst>
          </a:custGeom>
          <a:noFill/>
          <a:ln w="3528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09" name="Line 513"/>
          <p:cNvSpPr>
            <a:spLocks noChangeShapeType="1"/>
          </p:cNvSpPr>
          <p:nvPr/>
        </p:nvSpPr>
        <p:spPr bwMode="auto">
          <a:xfrm>
            <a:off x="10024620" y="5854370"/>
            <a:ext cx="459580" cy="2024"/>
          </a:xfrm>
          <a:prstGeom prst="line">
            <a:avLst/>
          </a:prstGeom>
          <a:noFill/>
          <a:ln w="3528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4610" name="Freeform 514"/>
          <p:cNvSpPr>
            <a:spLocks noChangeArrowheads="1"/>
          </p:cNvSpPr>
          <p:nvPr/>
        </p:nvSpPr>
        <p:spPr bwMode="auto">
          <a:xfrm>
            <a:off x="2472934" y="1926683"/>
            <a:ext cx="836152" cy="1218798"/>
          </a:xfrm>
          <a:custGeom>
            <a:avLst/>
            <a:gdLst>
              <a:gd name="T0" fmla="*/ 1820 w 1821"/>
              <a:gd name="T1" fmla="*/ 912 h 2656"/>
              <a:gd name="T2" fmla="*/ 1820 w 1821"/>
              <a:gd name="T3" fmla="*/ 912 h 2656"/>
              <a:gd name="T4" fmla="*/ 910 w 1821"/>
              <a:gd name="T5" fmla="*/ 2655 h 2656"/>
              <a:gd name="T6" fmla="*/ 910 w 1821"/>
              <a:gd name="T7" fmla="*/ 2655 h 2656"/>
              <a:gd name="T8" fmla="*/ 0 w 1821"/>
              <a:gd name="T9" fmla="*/ 912 h 2656"/>
              <a:gd name="T10" fmla="*/ 0 w 1821"/>
              <a:gd name="T11" fmla="*/ 912 h 2656"/>
              <a:gd name="T12" fmla="*/ 910 w 1821"/>
              <a:gd name="T13" fmla="*/ 0 h 2656"/>
              <a:gd name="T14" fmla="*/ 910 w 1821"/>
              <a:gd name="T15" fmla="*/ 0 h 2656"/>
              <a:gd name="T16" fmla="*/ 1820 w 1821"/>
              <a:gd name="T17" fmla="*/ 912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1" h="2656">
                <a:moveTo>
                  <a:pt x="1820" y="912"/>
                </a:moveTo>
                <a:lnTo>
                  <a:pt x="1820" y="912"/>
                </a:lnTo>
                <a:cubicBezTo>
                  <a:pt x="1820" y="1634"/>
                  <a:pt x="910" y="2655"/>
                  <a:pt x="910" y="2655"/>
                </a:cubicBezTo>
                <a:lnTo>
                  <a:pt x="910" y="2655"/>
                </a:lnTo>
                <a:cubicBezTo>
                  <a:pt x="910" y="2655"/>
                  <a:pt x="0" y="1618"/>
                  <a:pt x="0" y="912"/>
                </a:cubicBezTo>
                <a:lnTo>
                  <a:pt x="0" y="912"/>
                </a:lnTo>
                <a:cubicBezTo>
                  <a:pt x="0" y="408"/>
                  <a:pt x="407" y="0"/>
                  <a:pt x="910" y="0"/>
                </a:cubicBezTo>
                <a:lnTo>
                  <a:pt x="910" y="0"/>
                </a:lnTo>
                <a:cubicBezTo>
                  <a:pt x="1413" y="0"/>
                  <a:pt x="1820" y="408"/>
                  <a:pt x="1820" y="912"/>
                </a:cubicBezTo>
              </a:path>
            </a:pathLst>
          </a:custGeom>
          <a:solidFill>
            <a:schemeClr val="accent1"/>
          </a:solidFill>
          <a:ln>
            <a:noFill/>
          </a:ln>
          <a:effectLst/>
        </p:spPr>
        <p:txBody>
          <a:bodyPr wrap="none" anchor="ctr"/>
          <a:lstStyle/>
          <a:p>
            <a:endParaRPr lang="en-US" sz="3599"/>
          </a:p>
        </p:txBody>
      </p:sp>
      <p:sp>
        <p:nvSpPr>
          <p:cNvPr id="4611" name="Freeform 515"/>
          <p:cNvSpPr>
            <a:spLocks noChangeArrowheads="1"/>
          </p:cNvSpPr>
          <p:nvPr/>
        </p:nvSpPr>
        <p:spPr bwMode="auto">
          <a:xfrm>
            <a:off x="2889997" y="1926683"/>
            <a:ext cx="419088" cy="1218798"/>
          </a:xfrm>
          <a:custGeom>
            <a:avLst/>
            <a:gdLst>
              <a:gd name="T0" fmla="*/ 0 w 911"/>
              <a:gd name="T1" fmla="*/ 0 h 2656"/>
              <a:gd name="T2" fmla="*/ 0 w 911"/>
              <a:gd name="T3" fmla="*/ 2655 h 2656"/>
              <a:gd name="T4" fmla="*/ 0 w 911"/>
              <a:gd name="T5" fmla="*/ 2655 h 2656"/>
              <a:gd name="T6" fmla="*/ 910 w 911"/>
              <a:gd name="T7" fmla="*/ 912 h 2656"/>
              <a:gd name="T8" fmla="*/ 910 w 911"/>
              <a:gd name="T9" fmla="*/ 912 h 2656"/>
              <a:gd name="T10" fmla="*/ 0 w 911"/>
              <a:gd name="T11" fmla="*/ 0 h 2656"/>
            </a:gdLst>
            <a:ahLst/>
            <a:cxnLst>
              <a:cxn ang="0">
                <a:pos x="T0" y="T1"/>
              </a:cxn>
              <a:cxn ang="0">
                <a:pos x="T2" y="T3"/>
              </a:cxn>
              <a:cxn ang="0">
                <a:pos x="T4" y="T5"/>
              </a:cxn>
              <a:cxn ang="0">
                <a:pos x="T6" y="T7"/>
              </a:cxn>
              <a:cxn ang="0">
                <a:pos x="T8" y="T9"/>
              </a:cxn>
              <a:cxn ang="0">
                <a:pos x="T10" y="T11"/>
              </a:cxn>
            </a:cxnLst>
            <a:rect l="0" t="0" r="r" b="b"/>
            <a:pathLst>
              <a:path w="911" h="2656">
                <a:moveTo>
                  <a:pt x="0" y="0"/>
                </a:moveTo>
                <a:lnTo>
                  <a:pt x="0" y="2655"/>
                </a:lnTo>
                <a:lnTo>
                  <a:pt x="0" y="2655"/>
                </a:lnTo>
                <a:cubicBezTo>
                  <a:pt x="0" y="2655"/>
                  <a:pt x="910" y="1634"/>
                  <a:pt x="910" y="912"/>
                </a:cubicBezTo>
                <a:lnTo>
                  <a:pt x="910" y="912"/>
                </a:lnTo>
                <a:cubicBezTo>
                  <a:pt x="910" y="408"/>
                  <a:pt x="503" y="0"/>
                  <a:pt x="0" y="0"/>
                </a:cubicBezTo>
              </a:path>
            </a:pathLst>
          </a:custGeom>
          <a:solidFill>
            <a:schemeClr val="accent1">
              <a:lumMod val="75000"/>
            </a:schemeClr>
          </a:solidFill>
          <a:ln>
            <a:noFill/>
          </a:ln>
          <a:effectLst/>
        </p:spPr>
        <p:txBody>
          <a:bodyPr wrap="none" anchor="ctr"/>
          <a:lstStyle/>
          <a:p>
            <a:endParaRPr lang="en-US" sz="3599"/>
          </a:p>
        </p:txBody>
      </p:sp>
      <p:sp>
        <p:nvSpPr>
          <p:cNvPr id="4612" name="Freeform 516"/>
          <p:cNvSpPr>
            <a:spLocks noChangeArrowheads="1"/>
          </p:cNvSpPr>
          <p:nvPr/>
        </p:nvSpPr>
        <p:spPr bwMode="auto">
          <a:xfrm>
            <a:off x="2576187" y="2029936"/>
            <a:ext cx="627621" cy="627621"/>
          </a:xfrm>
          <a:custGeom>
            <a:avLst/>
            <a:gdLst>
              <a:gd name="T0" fmla="*/ 1366 w 1367"/>
              <a:gd name="T1" fmla="*/ 684 h 1366"/>
              <a:gd name="T2" fmla="*/ 1366 w 1367"/>
              <a:gd name="T3" fmla="*/ 684 h 1366"/>
              <a:gd name="T4" fmla="*/ 683 w 1367"/>
              <a:gd name="T5" fmla="*/ 1365 h 1366"/>
              <a:gd name="T6" fmla="*/ 683 w 1367"/>
              <a:gd name="T7" fmla="*/ 1365 h 1366"/>
              <a:gd name="T8" fmla="*/ 0 w 1367"/>
              <a:gd name="T9" fmla="*/ 684 h 1366"/>
              <a:gd name="T10" fmla="*/ 0 w 1367"/>
              <a:gd name="T11" fmla="*/ 684 h 1366"/>
              <a:gd name="T12" fmla="*/ 683 w 1367"/>
              <a:gd name="T13" fmla="*/ 0 h 1366"/>
              <a:gd name="T14" fmla="*/ 683 w 1367"/>
              <a:gd name="T15" fmla="*/ 0 h 1366"/>
              <a:gd name="T16" fmla="*/ 1366 w 1367"/>
              <a:gd name="T17" fmla="*/ 68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7" h="1366">
                <a:moveTo>
                  <a:pt x="1366" y="684"/>
                </a:moveTo>
                <a:lnTo>
                  <a:pt x="1366" y="684"/>
                </a:lnTo>
                <a:cubicBezTo>
                  <a:pt x="1366" y="1060"/>
                  <a:pt x="1060" y="1365"/>
                  <a:pt x="683" y="1365"/>
                </a:cubicBezTo>
                <a:lnTo>
                  <a:pt x="683" y="1365"/>
                </a:lnTo>
                <a:cubicBezTo>
                  <a:pt x="306" y="1365"/>
                  <a:pt x="0" y="1060"/>
                  <a:pt x="0" y="684"/>
                </a:cubicBezTo>
                <a:lnTo>
                  <a:pt x="0" y="684"/>
                </a:lnTo>
                <a:cubicBezTo>
                  <a:pt x="0" y="306"/>
                  <a:pt x="306" y="0"/>
                  <a:pt x="683" y="0"/>
                </a:cubicBezTo>
                <a:lnTo>
                  <a:pt x="683" y="0"/>
                </a:lnTo>
                <a:cubicBezTo>
                  <a:pt x="1060" y="0"/>
                  <a:pt x="1366" y="306"/>
                  <a:pt x="1366" y="684"/>
                </a:cubicBezTo>
              </a:path>
            </a:pathLst>
          </a:custGeom>
          <a:solidFill>
            <a:srgbClr val="FFFFFF"/>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613" name="Freeform 517"/>
          <p:cNvSpPr>
            <a:spLocks noChangeArrowheads="1"/>
          </p:cNvSpPr>
          <p:nvPr/>
        </p:nvSpPr>
        <p:spPr bwMode="auto">
          <a:xfrm>
            <a:off x="2845456" y="2183803"/>
            <a:ext cx="78958" cy="285467"/>
          </a:xfrm>
          <a:custGeom>
            <a:avLst/>
            <a:gdLst>
              <a:gd name="T0" fmla="*/ 0 w 171"/>
              <a:gd name="T1" fmla="*/ 129 h 622"/>
              <a:gd name="T2" fmla="*/ 0 w 171"/>
              <a:gd name="T3" fmla="*/ 129 h 622"/>
              <a:gd name="T4" fmla="*/ 19 w 171"/>
              <a:gd name="T5" fmla="*/ 93 h 622"/>
              <a:gd name="T6" fmla="*/ 107 w 171"/>
              <a:gd name="T7" fmla="*/ 8 h 622"/>
              <a:gd name="T8" fmla="*/ 107 w 171"/>
              <a:gd name="T9" fmla="*/ 8 h 622"/>
              <a:gd name="T10" fmla="*/ 130 w 171"/>
              <a:gd name="T11" fmla="*/ 0 h 622"/>
              <a:gd name="T12" fmla="*/ 130 w 171"/>
              <a:gd name="T13" fmla="*/ 0 h 622"/>
              <a:gd name="T14" fmla="*/ 157 w 171"/>
              <a:gd name="T15" fmla="*/ 8 h 622"/>
              <a:gd name="T16" fmla="*/ 157 w 171"/>
              <a:gd name="T17" fmla="*/ 8 h 622"/>
              <a:gd name="T18" fmla="*/ 170 w 171"/>
              <a:gd name="T19" fmla="*/ 29 h 622"/>
              <a:gd name="T20" fmla="*/ 170 w 171"/>
              <a:gd name="T21" fmla="*/ 592 h 622"/>
              <a:gd name="T22" fmla="*/ 170 w 171"/>
              <a:gd name="T23" fmla="*/ 592 h 622"/>
              <a:gd name="T24" fmla="*/ 157 w 171"/>
              <a:gd name="T25" fmla="*/ 614 h 622"/>
              <a:gd name="T26" fmla="*/ 157 w 171"/>
              <a:gd name="T27" fmla="*/ 614 h 622"/>
              <a:gd name="T28" fmla="*/ 125 w 171"/>
              <a:gd name="T29" fmla="*/ 621 h 622"/>
              <a:gd name="T30" fmla="*/ 125 w 171"/>
              <a:gd name="T31" fmla="*/ 621 h 622"/>
              <a:gd name="T32" fmla="*/ 92 w 171"/>
              <a:gd name="T33" fmla="*/ 614 h 622"/>
              <a:gd name="T34" fmla="*/ 92 w 171"/>
              <a:gd name="T35" fmla="*/ 614 h 622"/>
              <a:gd name="T36" fmla="*/ 79 w 171"/>
              <a:gd name="T37" fmla="*/ 592 h 622"/>
              <a:gd name="T38" fmla="*/ 79 w 171"/>
              <a:gd name="T39" fmla="*/ 120 h 622"/>
              <a:gd name="T40" fmla="*/ 50 w 171"/>
              <a:gd name="T41" fmla="*/ 156 h 622"/>
              <a:gd name="T42" fmla="*/ 50 w 171"/>
              <a:gd name="T43" fmla="*/ 156 h 622"/>
              <a:gd name="T44" fmla="*/ 31 w 171"/>
              <a:gd name="T45" fmla="*/ 165 h 622"/>
              <a:gd name="T46" fmla="*/ 31 w 171"/>
              <a:gd name="T47" fmla="*/ 165 h 622"/>
              <a:gd name="T48" fmla="*/ 9 w 171"/>
              <a:gd name="T49" fmla="*/ 154 h 622"/>
              <a:gd name="T50" fmla="*/ 9 w 171"/>
              <a:gd name="T51" fmla="*/ 154 h 622"/>
              <a:gd name="T52" fmla="*/ 0 w 171"/>
              <a:gd name="T53" fmla="*/ 129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 h="622">
                <a:moveTo>
                  <a:pt x="0" y="129"/>
                </a:moveTo>
                <a:lnTo>
                  <a:pt x="0" y="129"/>
                </a:lnTo>
                <a:cubicBezTo>
                  <a:pt x="0" y="114"/>
                  <a:pt x="8" y="102"/>
                  <a:pt x="19" y="93"/>
                </a:cubicBezTo>
                <a:lnTo>
                  <a:pt x="107" y="8"/>
                </a:lnTo>
                <a:lnTo>
                  <a:pt x="107" y="8"/>
                </a:lnTo>
                <a:cubicBezTo>
                  <a:pt x="113" y="3"/>
                  <a:pt x="120" y="0"/>
                  <a:pt x="130" y="0"/>
                </a:cubicBezTo>
                <a:lnTo>
                  <a:pt x="130" y="0"/>
                </a:lnTo>
                <a:cubicBezTo>
                  <a:pt x="141" y="0"/>
                  <a:pt x="150" y="3"/>
                  <a:pt x="157" y="8"/>
                </a:cubicBezTo>
                <a:lnTo>
                  <a:pt x="157" y="8"/>
                </a:lnTo>
                <a:cubicBezTo>
                  <a:pt x="166" y="13"/>
                  <a:pt x="170" y="20"/>
                  <a:pt x="170" y="29"/>
                </a:cubicBezTo>
                <a:lnTo>
                  <a:pt x="170" y="592"/>
                </a:lnTo>
                <a:lnTo>
                  <a:pt x="170" y="592"/>
                </a:lnTo>
                <a:cubicBezTo>
                  <a:pt x="170" y="601"/>
                  <a:pt x="166" y="608"/>
                  <a:pt x="157" y="614"/>
                </a:cubicBezTo>
                <a:lnTo>
                  <a:pt x="157" y="614"/>
                </a:lnTo>
                <a:cubicBezTo>
                  <a:pt x="147" y="618"/>
                  <a:pt x="136" y="621"/>
                  <a:pt x="125" y="621"/>
                </a:cubicBezTo>
                <a:lnTo>
                  <a:pt x="125" y="621"/>
                </a:lnTo>
                <a:cubicBezTo>
                  <a:pt x="113" y="621"/>
                  <a:pt x="101" y="618"/>
                  <a:pt x="92" y="614"/>
                </a:cubicBezTo>
                <a:lnTo>
                  <a:pt x="92" y="614"/>
                </a:lnTo>
                <a:cubicBezTo>
                  <a:pt x="84" y="608"/>
                  <a:pt x="79" y="601"/>
                  <a:pt x="79" y="592"/>
                </a:cubicBezTo>
                <a:lnTo>
                  <a:pt x="79" y="120"/>
                </a:lnTo>
                <a:lnTo>
                  <a:pt x="50" y="156"/>
                </a:lnTo>
                <a:lnTo>
                  <a:pt x="50" y="156"/>
                </a:lnTo>
                <a:cubicBezTo>
                  <a:pt x="44" y="163"/>
                  <a:pt x="38" y="165"/>
                  <a:pt x="31" y="165"/>
                </a:cubicBezTo>
                <a:lnTo>
                  <a:pt x="31" y="165"/>
                </a:lnTo>
                <a:cubicBezTo>
                  <a:pt x="24" y="165"/>
                  <a:pt x="16" y="161"/>
                  <a:pt x="9" y="154"/>
                </a:cubicBezTo>
                <a:lnTo>
                  <a:pt x="9" y="154"/>
                </a:lnTo>
                <a:cubicBezTo>
                  <a:pt x="3" y="146"/>
                  <a:pt x="0" y="138"/>
                  <a:pt x="0" y="129"/>
                </a:cubicBezTo>
              </a:path>
            </a:pathLst>
          </a:custGeom>
          <a:solidFill>
            <a:schemeClr val="accent1"/>
          </a:solidFill>
          <a:ln>
            <a:noFill/>
          </a:ln>
          <a:effectLst/>
        </p:spPr>
        <p:txBody>
          <a:bodyPr wrap="none" anchor="ctr"/>
          <a:lstStyle/>
          <a:p>
            <a:endParaRPr lang="en-US" sz="3599"/>
          </a:p>
        </p:txBody>
      </p:sp>
      <p:sp>
        <p:nvSpPr>
          <p:cNvPr id="4614" name="Freeform 518"/>
          <p:cNvSpPr>
            <a:spLocks noChangeArrowheads="1"/>
          </p:cNvSpPr>
          <p:nvPr/>
        </p:nvSpPr>
        <p:spPr bwMode="auto">
          <a:xfrm>
            <a:off x="8514283" y="3293275"/>
            <a:ext cx="836152" cy="1218798"/>
          </a:xfrm>
          <a:custGeom>
            <a:avLst/>
            <a:gdLst>
              <a:gd name="T0" fmla="*/ 1821 w 1822"/>
              <a:gd name="T1" fmla="*/ 911 h 2656"/>
              <a:gd name="T2" fmla="*/ 1821 w 1822"/>
              <a:gd name="T3" fmla="*/ 911 h 2656"/>
              <a:gd name="T4" fmla="*/ 909 w 1822"/>
              <a:gd name="T5" fmla="*/ 2655 h 2656"/>
              <a:gd name="T6" fmla="*/ 909 w 1822"/>
              <a:gd name="T7" fmla="*/ 2655 h 2656"/>
              <a:gd name="T8" fmla="*/ 0 w 1822"/>
              <a:gd name="T9" fmla="*/ 911 h 2656"/>
              <a:gd name="T10" fmla="*/ 0 w 1822"/>
              <a:gd name="T11" fmla="*/ 911 h 2656"/>
              <a:gd name="T12" fmla="*/ 909 w 1822"/>
              <a:gd name="T13" fmla="*/ 0 h 2656"/>
              <a:gd name="T14" fmla="*/ 909 w 1822"/>
              <a:gd name="T15" fmla="*/ 0 h 2656"/>
              <a:gd name="T16" fmla="*/ 1821 w 1822"/>
              <a:gd name="T17" fmla="*/ 91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2" h="2656">
                <a:moveTo>
                  <a:pt x="1821" y="911"/>
                </a:moveTo>
                <a:lnTo>
                  <a:pt x="1821" y="911"/>
                </a:lnTo>
                <a:cubicBezTo>
                  <a:pt x="1821" y="1633"/>
                  <a:pt x="909" y="2655"/>
                  <a:pt x="909" y="2655"/>
                </a:cubicBezTo>
                <a:lnTo>
                  <a:pt x="909" y="2655"/>
                </a:lnTo>
                <a:cubicBezTo>
                  <a:pt x="909" y="2655"/>
                  <a:pt x="0" y="1617"/>
                  <a:pt x="0" y="911"/>
                </a:cubicBezTo>
                <a:lnTo>
                  <a:pt x="0" y="911"/>
                </a:lnTo>
                <a:cubicBezTo>
                  <a:pt x="0" y="409"/>
                  <a:pt x="407" y="0"/>
                  <a:pt x="909" y="0"/>
                </a:cubicBezTo>
                <a:lnTo>
                  <a:pt x="909" y="0"/>
                </a:lnTo>
                <a:cubicBezTo>
                  <a:pt x="1413" y="0"/>
                  <a:pt x="1821" y="409"/>
                  <a:pt x="1821" y="911"/>
                </a:cubicBezTo>
              </a:path>
            </a:pathLst>
          </a:custGeom>
          <a:solidFill>
            <a:schemeClr val="accent4"/>
          </a:solidFill>
          <a:ln>
            <a:noFill/>
          </a:ln>
          <a:effectLst/>
        </p:spPr>
        <p:txBody>
          <a:bodyPr wrap="none" anchor="ctr"/>
          <a:lstStyle/>
          <a:p>
            <a:endParaRPr lang="en-US" sz="3599"/>
          </a:p>
        </p:txBody>
      </p:sp>
      <p:sp>
        <p:nvSpPr>
          <p:cNvPr id="4615" name="Freeform 519"/>
          <p:cNvSpPr>
            <a:spLocks noChangeArrowheads="1"/>
          </p:cNvSpPr>
          <p:nvPr/>
        </p:nvSpPr>
        <p:spPr bwMode="auto">
          <a:xfrm>
            <a:off x="8931347" y="3293275"/>
            <a:ext cx="419088" cy="1218798"/>
          </a:xfrm>
          <a:custGeom>
            <a:avLst/>
            <a:gdLst>
              <a:gd name="T0" fmla="*/ 0 w 913"/>
              <a:gd name="T1" fmla="*/ 0 h 2656"/>
              <a:gd name="T2" fmla="*/ 0 w 913"/>
              <a:gd name="T3" fmla="*/ 2655 h 2656"/>
              <a:gd name="T4" fmla="*/ 0 w 913"/>
              <a:gd name="T5" fmla="*/ 2655 h 2656"/>
              <a:gd name="T6" fmla="*/ 912 w 913"/>
              <a:gd name="T7" fmla="*/ 911 h 2656"/>
              <a:gd name="T8" fmla="*/ 912 w 913"/>
              <a:gd name="T9" fmla="*/ 911 h 2656"/>
              <a:gd name="T10" fmla="*/ 0 w 913"/>
              <a:gd name="T11" fmla="*/ 0 h 2656"/>
            </a:gdLst>
            <a:ahLst/>
            <a:cxnLst>
              <a:cxn ang="0">
                <a:pos x="T0" y="T1"/>
              </a:cxn>
              <a:cxn ang="0">
                <a:pos x="T2" y="T3"/>
              </a:cxn>
              <a:cxn ang="0">
                <a:pos x="T4" y="T5"/>
              </a:cxn>
              <a:cxn ang="0">
                <a:pos x="T6" y="T7"/>
              </a:cxn>
              <a:cxn ang="0">
                <a:pos x="T8" y="T9"/>
              </a:cxn>
              <a:cxn ang="0">
                <a:pos x="T10" y="T11"/>
              </a:cxn>
            </a:cxnLst>
            <a:rect l="0" t="0" r="r" b="b"/>
            <a:pathLst>
              <a:path w="913" h="2656">
                <a:moveTo>
                  <a:pt x="0" y="0"/>
                </a:moveTo>
                <a:lnTo>
                  <a:pt x="0" y="2655"/>
                </a:lnTo>
                <a:lnTo>
                  <a:pt x="0" y="2655"/>
                </a:lnTo>
                <a:cubicBezTo>
                  <a:pt x="0" y="2655"/>
                  <a:pt x="912" y="1633"/>
                  <a:pt x="912" y="911"/>
                </a:cubicBezTo>
                <a:lnTo>
                  <a:pt x="912" y="911"/>
                </a:lnTo>
                <a:cubicBezTo>
                  <a:pt x="912" y="409"/>
                  <a:pt x="504" y="0"/>
                  <a:pt x="0" y="0"/>
                </a:cubicBezTo>
              </a:path>
            </a:pathLst>
          </a:custGeom>
          <a:solidFill>
            <a:schemeClr val="accent4">
              <a:lumMod val="75000"/>
            </a:schemeClr>
          </a:solidFill>
          <a:ln>
            <a:noFill/>
          </a:ln>
          <a:effectLst/>
        </p:spPr>
        <p:txBody>
          <a:bodyPr wrap="none" anchor="ctr"/>
          <a:lstStyle/>
          <a:p>
            <a:endParaRPr lang="en-US" sz="3599"/>
          </a:p>
        </p:txBody>
      </p:sp>
      <p:sp>
        <p:nvSpPr>
          <p:cNvPr id="4616" name="Freeform 520"/>
          <p:cNvSpPr>
            <a:spLocks noChangeArrowheads="1"/>
          </p:cNvSpPr>
          <p:nvPr/>
        </p:nvSpPr>
        <p:spPr bwMode="auto">
          <a:xfrm>
            <a:off x="8619561" y="3398552"/>
            <a:ext cx="627621" cy="625596"/>
          </a:xfrm>
          <a:custGeom>
            <a:avLst/>
            <a:gdLst>
              <a:gd name="T0" fmla="*/ 1364 w 1365"/>
              <a:gd name="T1" fmla="*/ 682 h 1364"/>
              <a:gd name="T2" fmla="*/ 1364 w 1365"/>
              <a:gd name="T3" fmla="*/ 682 h 1364"/>
              <a:gd name="T4" fmla="*/ 681 w 1365"/>
              <a:gd name="T5" fmla="*/ 1363 h 1364"/>
              <a:gd name="T6" fmla="*/ 681 w 1365"/>
              <a:gd name="T7" fmla="*/ 1363 h 1364"/>
              <a:gd name="T8" fmla="*/ 0 w 1365"/>
              <a:gd name="T9" fmla="*/ 682 h 1364"/>
              <a:gd name="T10" fmla="*/ 0 w 1365"/>
              <a:gd name="T11" fmla="*/ 682 h 1364"/>
              <a:gd name="T12" fmla="*/ 681 w 1365"/>
              <a:gd name="T13" fmla="*/ 0 h 1364"/>
              <a:gd name="T14" fmla="*/ 681 w 1365"/>
              <a:gd name="T15" fmla="*/ 0 h 1364"/>
              <a:gd name="T16" fmla="*/ 1364 w 1365"/>
              <a:gd name="T17" fmla="*/ 68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4">
                <a:moveTo>
                  <a:pt x="1364" y="682"/>
                </a:moveTo>
                <a:lnTo>
                  <a:pt x="1364" y="682"/>
                </a:lnTo>
                <a:cubicBezTo>
                  <a:pt x="1364" y="1059"/>
                  <a:pt x="1058" y="1363"/>
                  <a:pt x="681" y="1363"/>
                </a:cubicBezTo>
                <a:lnTo>
                  <a:pt x="681" y="1363"/>
                </a:lnTo>
                <a:cubicBezTo>
                  <a:pt x="305" y="1363"/>
                  <a:pt x="0" y="1059"/>
                  <a:pt x="0" y="682"/>
                </a:cubicBezTo>
                <a:lnTo>
                  <a:pt x="0" y="682"/>
                </a:lnTo>
                <a:cubicBezTo>
                  <a:pt x="0" y="306"/>
                  <a:pt x="305" y="0"/>
                  <a:pt x="681" y="0"/>
                </a:cubicBezTo>
                <a:lnTo>
                  <a:pt x="681" y="0"/>
                </a:lnTo>
                <a:cubicBezTo>
                  <a:pt x="1058" y="0"/>
                  <a:pt x="1364" y="306"/>
                  <a:pt x="1364" y="682"/>
                </a:cubicBezTo>
              </a:path>
            </a:pathLst>
          </a:custGeom>
          <a:solidFill>
            <a:srgbClr val="FFFFFF"/>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617" name="Freeform 521"/>
          <p:cNvSpPr>
            <a:spLocks noChangeArrowheads="1"/>
          </p:cNvSpPr>
          <p:nvPr/>
        </p:nvSpPr>
        <p:spPr bwMode="auto">
          <a:xfrm>
            <a:off x="8830118" y="3550397"/>
            <a:ext cx="186262" cy="285465"/>
          </a:xfrm>
          <a:custGeom>
            <a:avLst/>
            <a:gdLst>
              <a:gd name="T0" fmla="*/ 0 w 404"/>
              <a:gd name="T1" fmla="*/ 449 h 621"/>
              <a:gd name="T2" fmla="*/ 0 w 404"/>
              <a:gd name="T3" fmla="*/ 449 h 621"/>
              <a:gd name="T4" fmla="*/ 6 w 404"/>
              <a:gd name="T5" fmla="*/ 429 h 621"/>
              <a:gd name="T6" fmla="*/ 211 w 404"/>
              <a:gd name="T7" fmla="*/ 25 h 621"/>
              <a:gd name="T8" fmla="*/ 211 w 404"/>
              <a:gd name="T9" fmla="*/ 25 h 621"/>
              <a:gd name="T10" fmla="*/ 250 w 404"/>
              <a:gd name="T11" fmla="*/ 0 h 621"/>
              <a:gd name="T12" fmla="*/ 250 w 404"/>
              <a:gd name="T13" fmla="*/ 0 h 621"/>
              <a:gd name="T14" fmla="*/ 280 w 404"/>
              <a:gd name="T15" fmla="*/ 10 h 621"/>
              <a:gd name="T16" fmla="*/ 280 w 404"/>
              <a:gd name="T17" fmla="*/ 10 h 621"/>
              <a:gd name="T18" fmla="*/ 295 w 404"/>
              <a:gd name="T19" fmla="*/ 35 h 621"/>
              <a:gd name="T20" fmla="*/ 295 w 404"/>
              <a:gd name="T21" fmla="*/ 35 h 621"/>
              <a:gd name="T22" fmla="*/ 291 w 404"/>
              <a:gd name="T23" fmla="*/ 49 h 621"/>
              <a:gd name="T24" fmla="*/ 116 w 404"/>
              <a:gd name="T25" fmla="*/ 397 h 621"/>
              <a:gd name="T26" fmla="*/ 241 w 404"/>
              <a:gd name="T27" fmla="*/ 397 h 621"/>
              <a:gd name="T28" fmla="*/ 241 w 404"/>
              <a:gd name="T29" fmla="*/ 280 h 621"/>
              <a:gd name="T30" fmla="*/ 241 w 404"/>
              <a:gd name="T31" fmla="*/ 280 h 621"/>
              <a:gd name="T32" fmla="*/ 286 w 404"/>
              <a:gd name="T33" fmla="*/ 251 h 621"/>
              <a:gd name="T34" fmla="*/ 286 w 404"/>
              <a:gd name="T35" fmla="*/ 251 h 621"/>
              <a:gd name="T36" fmla="*/ 317 w 404"/>
              <a:gd name="T37" fmla="*/ 258 h 621"/>
              <a:gd name="T38" fmla="*/ 317 w 404"/>
              <a:gd name="T39" fmla="*/ 258 h 621"/>
              <a:gd name="T40" fmla="*/ 331 w 404"/>
              <a:gd name="T41" fmla="*/ 280 h 621"/>
              <a:gd name="T42" fmla="*/ 331 w 404"/>
              <a:gd name="T43" fmla="*/ 397 h 621"/>
              <a:gd name="T44" fmla="*/ 372 w 404"/>
              <a:gd name="T45" fmla="*/ 397 h 621"/>
              <a:gd name="T46" fmla="*/ 372 w 404"/>
              <a:gd name="T47" fmla="*/ 397 h 621"/>
              <a:gd name="T48" fmla="*/ 394 w 404"/>
              <a:gd name="T49" fmla="*/ 411 h 621"/>
              <a:gd name="T50" fmla="*/ 394 w 404"/>
              <a:gd name="T51" fmla="*/ 411 h 621"/>
              <a:gd name="T52" fmla="*/ 403 w 404"/>
              <a:gd name="T53" fmla="*/ 440 h 621"/>
              <a:gd name="T54" fmla="*/ 403 w 404"/>
              <a:gd name="T55" fmla="*/ 440 h 621"/>
              <a:gd name="T56" fmla="*/ 393 w 404"/>
              <a:gd name="T57" fmla="*/ 469 h 621"/>
              <a:gd name="T58" fmla="*/ 393 w 404"/>
              <a:gd name="T59" fmla="*/ 469 h 621"/>
              <a:gd name="T60" fmla="*/ 372 w 404"/>
              <a:gd name="T61" fmla="*/ 480 h 621"/>
              <a:gd name="T62" fmla="*/ 331 w 404"/>
              <a:gd name="T63" fmla="*/ 480 h 621"/>
              <a:gd name="T64" fmla="*/ 331 w 404"/>
              <a:gd name="T65" fmla="*/ 591 h 621"/>
              <a:gd name="T66" fmla="*/ 331 w 404"/>
              <a:gd name="T67" fmla="*/ 591 h 621"/>
              <a:gd name="T68" fmla="*/ 317 w 404"/>
              <a:gd name="T69" fmla="*/ 613 h 621"/>
              <a:gd name="T70" fmla="*/ 317 w 404"/>
              <a:gd name="T71" fmla="*/ 613 h 621"/>
              <a:gd name="T72" fmla="*/ 286 w 404"/>
              <a:gd name="T73" fmla="*/ 620 h 621"/>
              <a:gd name="T74" fmla="*/ 286 w 404"/>
              <a:gd name="T75" fmla="*/ 620 h 621"/>
              <a:gd name="T76" fmla="*/ 254 w 404"/>
              <a:gd name="T77" fmla="*/ 613 h 621"/>
              <a:gd name="T78" fmla="*/ 254 w 404"/>
              <a:gd name="T79" fmla="*/ 613 h 621"/>
              <a:gd name="T80" fmla="*/ 241 w 404"/>
              <a:gd name="T81" fmla="*/ 591 h 621"/>
              <a:gd name="T82" fmla="*/ 241 w 404"/>
              <a:gd name="T83" fmla="*/ 480 h 621"/>
              <a:gd name="T84" fmla="*/ 32 w 404"/>
              <a:gd name="T85" fmla="*/ 480 h 621"/>
              <a:gd name="T86" fmla="*/ 32 w 404"/>
              <a:gd name="T87" fmla="*/ 480 h 621"/>
              <a:gd name="T88" fmla="*/ 9 w 404"/>
              <a:gd name="T89" fmla="*/ 474 h 621"/>
              <a:gd name="T90" fmla="*/ 9 w 404"/>
              <a:gd name="T91" fmla="*/ 474 h 621"/>
              <a:gd name="T92" fmla="*/ 0 w 404"/>
              <a:gd name="T93" fmla="*/ 44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621">
                <a:moveTo>
                  <a:pt x="0" y="449"/>
                </a:moveTo>
                <a:lnTo>
                  <a:pt x="0" y="449"/>
                </a:lnTo>
                <a:cubicBezTo>
                  <a:pt x="0" y="441"/>
                  <a:pt x="2" y="435"/>
                  <a:pt x="6" y="429"/>
                </a:cubicBezTo>
                <a:lnTo>
                  <a:pt x="211" y="25"/>
                </a:lnTo>
                <a:lnTo>
                  <a:pt x="211" y="25"/>
                </a:lnTo>
                <a:cubicBezTo>
                  <a:pt x="220" y="8"/>
                  <a:pt x="233" y="0"/>
                  <a:pt x="250" y="0"/>
                </a:cubicBezTo>
                <a:lnTo>
                  <a:pt x="250" y="0"/>
                </a:lnTo>
                <a:cubicBezTo>
                  <a:pt x="259" y="0"/>
                  <a:pt x="270" y="3"/>
                  <a:pt x="280" y="10"/>
                </a:cubicBezTo>
                <a:lnTo>
                  <a:pt x="280" y="10"/>
                </a:lnTo>
                <a:cubicBezTo>
                  <a:pt x="291" y="16"/>
                  <a:pt x="295" y="25"/>
                  <a:pt x="295" y="35"/>
                </a:cubicBezTo>
                <a:lnTo>
                  <a:pt x="295" y="35"/>
                </a:lnTo>
                <a:cubicBezTo>
                  <a:pt x="295" y="38"/>
                  <a:pt x="293" y="42"/>
                  <a:pt x="291" y="49"/>
                </a:cubicBezTo>
                <a:lnTo>
                  <a:pt x="116" y="397"/>
                </a:lnTo>
                <a:lnTo>
                  <a:pt x="241" y="397"/>
                </a:lnTo>
                <a:lnTo>
                  <a:pt x="241" y="280"/>
                </a:lnTo>
                <a:lnTo>
                  <a:pt x="241" y="280"/>
                </a:lnTo>
                <a:cubicBezTo>
                  <a:pt x="241" y="260"/>
                  <a:pt x="255" y="251"/>
                  <a:pt x="286" y="251"/>
                </a:cubicBezTo>
                <a:lnTo>
                  <a:pt x="286" y="251"/>
                </a:lnTo>
                <a:cubicBezTo>
                  <a:pt x="297" y="251"/>
                  <a:pt x="309" y="252"/>
                  <a:pt x="317" y="258"/>
                </a:cubicBezTo>
                <a:lnTo>
                  <a:pt x="317" y="258"/>
                </a:lnTo>
                <a:cubicBezTo>
                  <a:pt x="325" y="262"/>
                  <a:pt x="331" y="269"/>
                  <a:pt x="331" y="280"/>
                </a:cubicBezTo>
                <a:lnTo>
                  <a:pt x="331" y="397"/>
                </a:lnTo>
                <a:lnTo>
                  <a:pt x="372" y="397"/>
                </a:lnTo>
                <a:lnTo>
                  <a:pt x="372" y="397"/>
                </a:lnTo>
                <a:cubicBezTo>
                  <a:pt x="383" y="397"/>
                  <a:pt x="390" y="402"/>
                  <a:pt x="394" y="411"/>
                </a:cubicBezTo>
                <a:lnTo>
                  <a:pt x="394" y="411"/>
                </a:lnTo>
                <a:cubicBezTo>
                  <a:pt x="400" y="417"/>
                  <a:pt x="403" y="428"/>
                  <a:pt x="403" y="440"/>
                </a:cubicBezTo>
                <a:lnTo>
                  <a:pt x="403" y="440"/>
                </a:lnTo>
                <a:cubicBezTo>
                  <a:pt x="403" y="450"/>
                  <a:pt x="400" y="459"/>
                  <a:pt x="393" y="469"/>
                </a:cubicBezTo>
                <a:lnTo>
                  <a:pt x="393" y="469"/>
                </a:lnTo>
                <a:cubicBezTo>
                  <a:pt x="387" y="476"/>
                  <a:pt x="380" y="480"/>
                  <a:pt x="372" y="480"/>
                </a:cubicBezTo>
                <a:lnTo>
                  <a:pt x="331" y="480"/>
                </a:lnTo>
                <a:lnTo>
                  <a:pt x="331" y="591"/>
                </a:lnTo>
                <a:lnTo>
                  <a:pt x="331" y="591"/>
                </a:lnTo>
                <a:cubicBezTo>
                  <a:pt x="331" y="600"/>
                  <a:pt x="325" y="606"/>
                  <a:pt x="317" y="613"/>
                </a:cubicBezTo>
                <a:lnTo>
                  <a:pt x="317" y="613"/>
                </a:lnTo>
                <a:cubicBezTo>
                  <a:pt x="308" y="618"/>
                  <a:pt x="297" y="620"/>
                  <a:pt x="286" y="620"/>
                </a:cubicBezTo>
                <a:lnTo>
                  <a:pt x="286" y="620"/>
                </a:lnTo>
                <a:cubicBezTo>
                  <a:pt x="273" y="620"/>
                  <a:pt x="262" y="618"/>
                  <a:pt x="254" y="613"/>
                </a:cubicBezTo>
                <a:lnTo>
                  <a:pt x="254" y="613"/>
                </a:lnTo>
                <a:cubicBezTo>
                  <a:pt x="245" y="606"/>
                  <a:pt x="241" y="600"/>
                  <a:pt x="241" y="591"/>
                </a:cubicBezTo>
                <a:lnTo>
                  <a:pt x="241" y="480"/>
                </a:lnTo>
                <a:lnTo>
                  <a:pt x="32" y="480"/>
                </a:lnTo>
                <a:lnTo>
                  <a:pt x="32" y="480"/>
                </a:lnTo>
                <a:cubicBezTo>
                  <a:pt x="22" y="480"/>
                  <a:pt x="15" y="478"/>
                  <a:pt x="9" y="474"/>
                </a:cubicBezTo>
                <a:lnTo>
                  <a:pt x="9" y="474"/>
                </a:lnTo>
                <a:cubicBezTo>
                  <a:pt x="3" y="466"/>
                  <a:pt x="0" y="459"/>
                  <a:pt x="0" y="449"/>
                </a:cubicBezTo>
              </a:path>
            </a:pathLst>
          </a:custGeom>
          <a:solidFill>
            <a:schemeClr val="accent4"/>
          </a:solidFill>
          <a:ln>
            <a:noFill/>
          </a:ln>
          <a:effectLst/>
        </p:spPr>
        <p:txBody>
          <a:bodyPr wrap="none" anchor="ctr"/>
          <a:lstStyle/>
          <a:p>
            <a:endParaRPr lang="en-US" sz="3599"/>
          </a:p>
        </p:txBody>
      </p:sp>
      <p:sp>
        <p:nvSpPr>
          <p:cNvPr id="4618" name="Freeform 522"/>
          <p:cNvSpPr>
            <a:spLocks noChangeArrowheads="1"/>
          </p:cNvSpPr>
          <p:nvPr/>
        </p:nvSpPr>
        <p:spPr bwMode="auto">
          <a:xfrm>
            <a:off x="4264687" y="3293275"/>
            <a:ext cx="836153" cy="1218798"/>
          </a:xfrm>
          <a:custGeom>
            <a:avLst/>
            <a:gdLst>
              <a:gd name="T0" fmla="*/ 1821 w 1822"/>
              <a:gd name="T1" fmla="*/ 911 h 2656"/>
              <a:gd name="T2" fmla="*/ 1821 w 1822"/>
              <a:gd name="T3" fmla="*/ 911 h 2656"/>
              <a:gd name="T4" fmla="*/ 912 w 1822"/>
              <a:gd name="T5" fmla="*/ 2655 h 2656"/>
              <a:gd name="T6" fmla="*/ 912 w 1822"/>
              <a:gd name="T7" fmla="*/ 2655 h 2656"/>
              <a:gd name="T8" fmla="*/ 0 w 1822"/>
              <a:gd name="T9" fmla="*/ 911 h 2656"/>
              <a:gd name="T10" fmla="*/ 0 w 1822"/>
              <a:gd name="T11" fmla="*/ 911 h 2656"/>
              <a:gd name="T12" fmla="*/ 912 w 1822"/>
              <a:gd name="T13" fmla="*/ 0 h 2656"/>
              <a:gd name="T14" fmla="*/ 912 w 1822"/>
              <a:gd name="T15" fmla="*/ 0 h 2656"/>
              <a:gd name="T16" fmla="*/ 1821 w 1822"/>
              <a:gd name="T17" fmla="*/ 91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2" h="2656">
                <a:moveTo>
                  <a:pt x="1821" y="911"/>
                </a:moveTo>
                <a:lnTo>
                  <a:pt x="1821" y="911"/>
                </a:lnTo>
                <a:cubicBezTo>
                  <a:pt x="1821" y="1633"/>
                  <a:pt x="912" y="2655"/>
                  <a:pt x="912" y="2655"/>
                </a:cubicBezTo>
                <a:lnTo>
                  <a:pt x="912" y="2655"/>
                </a:lnTo>
                <a:cubicBezTo>
                  <a:pt x="912" y="2655"/>
                  <a:pt x="0" y="1617"/>
                  <a:pt x="0" y="911"/>
                </a:cubicBezTo>
                <a:lnTo>
                  <a:pt x="0" y="911"/>
                </a:lnTo>
                <a:cubicBezTo>
                  <a:pt x="0" y="409"/>
                  <a:pt x="408" y="0"/>
                  <a:pt x="912" y="0"/>
                </a:cubicBezTo>
                <a:lnTo>
                  <a:pt x="912" y="0"/>
                </a:lnTo>
                <a:cubicBezTo>
                  <a:pt x="1414" y="0"/>
                  <a:pt x="1821" y="409"/>
                  <a:pt x="1821" y="911"/>
                </a:cubicBezTo>
              </a:path>
            </a:pathLst>
          </a:custGeom>
          <a:solidFill>
            <a:schemeClr val="accent2"/>
          </a:solidFill>
          <a:ln>
            <a:noFill/>
          </a:ln>
          <a:effectLst/>
        </p:spPr>
        <p:txBody>
          <a:bodyPr wrap="none" anchor="ctr"/>
          <a:lstStyle/>
          <a:p>
            <a:endParaRPr lang="en-US" sz="3599"/>
          </a:p>
        </p:txBody>
      </p:sp>
      <p:sp>
        <p:nvSpPr>
          <p:cNvPr id="4619" name="Freeform 523"/>
          <p:cNvSpPr>
            <a:spLocks noChangeArrowheads="1"/>
          </p:cNvSpPr>
          <p:nvPr/>
        </p:nvSpPr>
        <p:spPr bwMode="auto">
          <a:xfrm>
            <a:off x="4683776" y="3293275"/>
            <a:ext cx="417064" cy="1218798"/>
          </a:xfrm>
          <a:custGeom>
            <a:avLst/>
            <a:gdLst>
              <a:gd name="T0" fmla="*/ 0 w 910"/>
              <a:gd name="T1" fmla="*/ 0 h 2656"/>
              <a:gd name="T2" fmla="*/ 0 w 910"/>
              <a:gd name="T3" fmla="*/ 2655 h 2656"/>
              <a:gd name="T4" fmla="*/ 0 w 910"/>
              <a:gd name="T5" fmla="*/ 2655 h 2656"/>
              <a:gd name="T6" fmla="*/ 909 w 910"/>
              <a:gd name="T7" fmla="*/ 911 h 2656"/>
              <a:gd name="T8" fmla="*/ 909 w 910"/>
              <a:gd name="T9" fmla="*/ 911 h 2656"/>
              <a:gd name="T10" fmla="*/ 0 w 910"/>
              <a:gd name="T11" fmla="*/ 0 h 2656"/>
            </a:gdLst>
            <a:ahLst/>
            <a:cxnLst>
              <a:cxn ang="0">
                <a:pos x="T0" y="T1"/>
              </a:cxn>
              <a:cxn ang="0">
                <a:pos x="T2" y="T3"/>
              </a:cxn>
              <a:cxn ang="0">
                <a:pos x="T4" y="T5"/>
              </a:cxn>
              <a:cxn ang="0">
                <a:pos x="T6" y="T7"/>
              </a:cxn>
              <a:cxn ang="0">
                <a:pos x="T8" y="T9"/>
              </a:cxn>
              <a:cxn ang="0">
                <a:pos x="T10" y="T11"/>
              </a:cxn>
            </a:cxnLst>
            <a:rect l="0" t="0" r="r" b="b"/>
            <a:pathLst>
              <a:path w="910" h="2656">
                <a:moveTo>
                  <a:pt x="0" y="0"/>
                </a:moveTo>
                <a:lnTo>
                  <a:pt x="0" y="2655"/>
                </a:lnTo>
                <a:lnTo>
                  <a:pt x="0" y="2655"/>
                </a:lnTo>
                <a:cubicBezTo>
                  <a:pt x="0" y="2655"/>
                  <a:pt x="909" y="1633"/>
                  <a:pt x="909" y="911"/>
                </a:cubicBezTo>
                <a:lnTo>
                  <a:pt x="909" y="911"/>
                </a:lnTo>
                <a:cubicBezTo>
                  <a:pt x="909" y="409"/>
                  <a:pt x="502" y="0"/>
                  <a:pt x="0" y="0"/>
                </a:cubicBezTo>
              </a:path>
            </a:pathLst>
          </a:custGeom>
          <a:solidFill>
            <a:schemeClr val="accent2">
              <a:lumMod val="75000"/>
            </a:schemeClr>
          </a:solidFill>
          <a:ln>
            <a:noFill/>
          </a:ln>
          <a:effectLst/>
        </p:spPr>
        <p:txBody>
          <a:bodyPr wrap="none" anchor="ctr"/>
          <a:lstStyle/>
          <a:p>
            <a:endParaRPr lang="en-US" sz="3599"/>
          </a:p>
        </p:txBody>
      </p:sp>
      <p:sp>
        <p:nvSpPr>
          <p:cNvPr id="4620" name="Freeform 524"/>
          <p:cNvSpPr>
            <a:spLocks noChangeArrowheads="1"/>
          </p:cNvSpPr>
          <p:nvPr/>
        </p:nvSpPr>
        <p:spPr bwMode="auto">
          <a:xfrm>
            <a:off x="4369966" y="3398552"/>
            <a:ext cx="627621" cy="625596"/>
          </a:xfrm>
          <a:custGeom>
            <a:avLst/>
            <a:gdLst>
              <a:gd name="T0" fmla="*/ 1365 w 1366"/>
              <a:gd name="T1" fmla="*/ 682 h 1364"/>
              <a:gd name="T2" fmla="*/ 1365 w 1366"/>
              <a:gd name="T3" fmla="*/ 682 h 1364"/>
              <a:gd name="T4" fmla="*/ 684 w 1366"/>
              <a:gd name="T5" fmla="*/ 1363 h 1364"/>
              <a:gd name="T6" fmla="*/ 684 w 1366"/>
              <a:gd name="T7" fmla="*/ 1363 h 1364"/>
              <a:gd name="T8" fmla="*/ 0 w 1366"/>
              <a:gd name="T9" fmla="*/ 682 h 1364"/>
              <a:gd name="T10" fmla="*/ 0 w 1366"/>
              <a:gd name="T11" fmla="*/ 682 h 1364"/>
              <a:gd name="T12" fmla="*/ 684 w 1366"/>
              <a:gd name="T13" fmla="*/ 0 h 1364"/>
              <a:gd name="T14" fmla="*/ 684 w 1366"/>
              <a:gd name="T15" fmla="*/ 0 h 1364"/>
              <a:gd name="T16" fmla="*/ 1365 w 1366"/>
              <a:gd name="T17" fmla="*/ 68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6" h="1364">
                <a:moveTo>
                  <a:pt x="1365" y="682"/>
                </a:moveTo>
                <a:lnTo>
                  <a:pt x="1365" y="682"/>
                </a:lnTo>
                <a:cubicBezTo>
                  <a:pt x="1365" y="1059"/>
                  <a:pt x="1060" y="1363"/>
                  <a:pt x="684" y="1363"/>
                </a:cubicBezTo>
                <a:lnTo>
                  <a:pt x="684" y="1363"/>
                </a:lnTo>
                <a:cubicBezTo>
                  <a:pt x="307" y="1363"/>
                  <a:pt x="0" y="1059"/>
                  <a:pt x="0" y="682"/>
                </a:cubicBezTo>
                <a:lnTo>
                  <a:pt x="0" y="682"/>
                </a:lnTo>
                <a:cubicBezTo>
                  <a:pt x="0" y="306"/>
                  <a:pt x="307" y="0"/>
                  <a:pt x="684" y="0"/>
                </a:cubicBezTo>
                <a:lnTo>
                  <a:pt x="684" y="0"/>
                </a:lnTo>
                <a:cubicBezTo>
                  <a:pt x="1060" y="0"/>
                  <a:pt x="1365" y="306"/>
                  <a:pt x="1365" y="682"/>
                </a:cubicBezTo>
              </a:path>
            </a:pathLst>
          </a:custGeom>
          <a:solidFill>
            <a:srgbClr val="FFFFFF"/>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621" name="Freeform 525"/>
          <p:cNvSpPr>
            <a:spLocks noChangeArrowheads="1"/>
          </p:cNvSpPr>
          <p:nvPr/>
        </p:nvSpPr>
        <p:spPr bwMode="auto">
          <a:xfrm>
            <a:off x="4592669" y="3550397"/>
            <a:ext cx="172091" cy="285465"/>
          </a:xfrm>
          <a:custGeom>
            <a:avLst/>
            <a:gdLst>
              <a:gd name="T0" fmla="*/ 0 w 373"/>
              <a:gd name="T1" fmla="*/ 591 h 621"/>
              <a:gd name="T2" fmla="*/ 0 w 373"/>
              <a:gd name="T3" fmla="*/ 508 h 621"/>
              <a:gd name="T4" fmla="*/ 0 w 373"/>
              <a:gd name="T5" fmla="*/ 508 h 621"/>
              <a:gd name="T6" fmla="*/ 28 w 373"/>
              <a:gd name="T7" fmla="*/ 434 h 621"/>
              <a:gd name="T8" fmla="*/ 28 w 373"/>
              <a:gd name="T9" fmla="*/ 434 h 621"/>
              <a:gd name="T10" fmla="*/ 99 w 373"/>
              <a:gd name="T11" fmla="*/ 368 h 621"/>
              <a:gd name="T12" fmla="*/ 180 w 373"/>
              <a:gd name="T13" fmla="*/ 308 h 621"/>
              <a:gd name="T14" fmla="*/ 180 w 373"/>
              <a:gd name="T15" fmla="*/ 308 h 621"/>
              <a:gd name="T16" fmla="*/ 249 w 373"/>
              <a:gd name="T17" fmla="*/ 242 h 621"/>
              <a:gd name="T18" fmla="*/ 249 w 373"/>
              <a:gd name="T19" fmla="*/ 242 h 621"/>
              <a:gd name="T20" fmla="*/ 279 w 373"/>
              <a:gd name="T21" fmla="*/ 172 h 621"/>
              <a:gd name="T22" fmla="*/ 279 w 373"/>
              <a:gd name="T23" fmla="*/ 172 h 621"/>
              <a:gd name="T24" fmla="*/ 254 w 373"/>
              <a:gd name="T25" fmla="*/ 110 h 621"/>
              <a:gd name="T26" fmla="*/ 254 w 373"/>
              <a:gd name="T27" fmla="*/ 110 h 621"/>
              <a:gd name="T28" fmla="*/ 186 w 373"/>
              <a:gd name="T29" fmla="*/ 82 h 621"/>
              <a:gd name="T30" fmla="*/ 186 w 373"/>
              <a:gd name="T31" fmla="*/ 82 h 621"/>
              <a:gd name="T32" fmla="*/ 125 w 373"/>
              <a:gd name="T33" fmla="*/ 103 h 621"/>
              <a:gd name="T34" fmla="*/ 125 w 373"/>
              <a:gd name="T35" fmla="*/ 103 h 621"/>
              <a:gd name="T36" fmla="*/ 101 w 373"/>
              <a:gd name="T37" fmla="*/ 165 h 621"/>
              <a:gd name="T38" fmla="*/ 101 w 373"/>
              <a:gd name="T39" fmla="*/ 165 h 621"/>
              <a:gd name="T40" fmla="*/ 87 w 373"/>
              <a:gd name="T41" fmla="*/ 190 h 621"/>
              <a:gd name="T42" fmla="*/ 87 w 373"/>
              <a:gd name="T43" fmla="*/ 190 h 621"/>
              <a:gd name="T44" fmla="*/ 53 w 373"/>
              <a:gd name="T45" fmla="*/ 201 h 621"/>
              <a:gd name="T46" fmla="*/ 53 w 373"/>
              <a:gd name="T47" fmla="*/ 201 h 621"/>
              <a:gd name="T48" fmla="*/ 12 w 373"/>
              <a:gd name="T49" fmla="*/ 150 h 621"/>
              <a:gd name="T50" fmla="*/ 12 w 373"/>
              <a:gd name="T51" fmla="*/ 150 h 621"/>
              <a:gd name="T52" fmla="*/ 63 w 373"/>
              <a:gd name="T53" fmla="*/ 42 h 621"/>
              <a:gd name="T54" fmla="*/ 63 w 373"/>
              <a:gd name="T55" fmla="*/ 42 h 621"/>
              <a:gd name="T56" fmla="*/ 186 w 373"/>
              <a:gd name="T57" fmla="*/ 0 h 621"/>
              <a:gd name="T58" fmla="*/ 186 w 373"/>
              <a:gd name="T59" fmla="*/ 0 h 621"/>
              <a:gd name="T60" fmla="*/ 315 w 373"/>
              <a:gd name="T61" fmla="*/ 47 h 621"/>
              <a:gd name="T62" fmla="*/ 315 w 373"/>
              <a:gd name="T63" fmla="*/ 47 h 621"/>
              <a:gd name="T64" fmla="*/ 368 w 373"/>
              <a:gd name="T65" fmla="*/ 168 h 621"/>
              <a:gd name="T66" fmla="*/ 368 w 373"/>
              <a:gd name="T67" fmla="*/ 168 h 621"/>
              <a:gd name="T68" fmla="*/ 339 w 373"/>
              <a:gd name="T69" fmla="*/ 265 h 621"/>
              <a:gd name="T70" fmla="*/ 339 w 373"/>
              <a:gd name="T71" fmla="*/ 265 h 621"/>
              <a:gd name="T72" fmla="*/ 270 w 373"/>
              <a:gd name="T73" fmla="*/ 340 h 621"/>
              <a:gd name="T74" fmla="*/ 270 w 373"/>
              <a:gd name="T75" fmla="*/ 340 h 621"/>
              <a:gd name="T76" fmla="*/ 189 w 373"/>
              <a:gd name="T77" fmla="*/ 399 h 621"/>
              <a:gd name="T78" fmla="*/ 189 w 373"/>
              <a:gd name="T79" fmla="*/ 399 h 621"/>
              <a:gd name="T80" fmla="*/ 120 w 373"/>
              <a:gd name="T81" fmla="*/ 454 h 621"/>
              <a:gd name="T82" fmla="*/ 120 w 373"/>
              <a:gd name="T83" fmla="*/ 454 h 621"/>
              <a:gd name="T84" fmla="*/ 92 w 373"/>
              <a:gd name="T85" fmla="*/ 508 h 621"/>
              <a:gd name="T86" fmla="*/ 92 w 373"/>
              <a:gd name="T87" fmla="*/ 541 h 621"/>
              <a:gd name="T88" fmla="*/ 343 w 373"/>
              <a:gd name="T89" fmla="*/ 541 h 621"/>
              <a:gd name="T90" fmla="*/ 343 w 373"/>
              <a:gd name="T91" fmla="*/ 541 h 621"/>
              <a:gd name="T92" fmla="*/ 364 w 373"/>
              <a:gd name="T93" fmla="*/ 552 h 621"/>
              <a:gd name="T94" fmla="*/ 364 w 373"/>
              <a:gd name="T95" fmla="*/ 552 h 621"/>
              <a:gd name="T96" fmla="*/ 372 w 373"/>
              <a:gd name="T97" fmla="*/ 580 h 621"/>
              <a:gd name="T98" fmla="*/ 372 w 373"/>
              <a:gd name="T99" fmla="*/ 580 h 621"/>
              <a:gd name="T100" fmla="*/ 364 w 373"/>
              <a:gd name="T101" fmla="*/ 608 h 621"/>
              <a:gd name="T102" fmla="*/ 364 w 373"/>
              <a:gd name="T103" fmla="*/ 608 h 621"/>
              <a:gd name="T104" fmla="*/ 343 w 373"/>
              <a:gd name="T105" fmla="*/ 620 h 621"/>
              <a:gd name="T106" fmla="*/ 40 w 373"/>
              <a:gd name="T107" fmla="*/ 620 h 621"/>
              <a:gd name="T108" fmla="*/ 40 w 373"/>
              <a:gd name="T109" fmla="*/ 620 h 621"/>
              <a:gd name="T110" fmla="*/ 13 w 373"/>
              <a:gd name="T111" fmla="*/ 613 h 621"/>
              <a:gd name="T112" fmla="*/ 13 w 373"/>
              <a:gd name="T113" fmla="*/ 613 h 621"/>
              <a:gd name="T114" fmla="*/ 0 w 373"/>
              <a:gd name="T115" fmla="*/ 59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3" h="621">
                <a:moveTo>
                  <a:pt x="0" y="591"/>
                </a:moveTo>
                <a:lnTo>
                  <a:pt x="0" y="508"/>
                </a:lnTo>
                <a:lnTo>
                  <a:pt x="0" y="508"/>
                </a:lnTo>
                <a:cubicBezTo>
                  <a:pt x="0" y="482"/>
                  <a:pt x="11" y="457"/>
                  <a:pt x="28" y="434"/>
                </a:cubicBezTo>
                <a:lnTo>
                  <a:pt x="28" y="434"/>
                </a:lnTo>
                <a:cubicBezTo>
                  <a:pt x="47" y="409"/>
                  <a:pt x="70" y="387"/>
                  <a:pt x="99" y="368"/>
                </a:cubicBezTo>
                <a:lnTo>
                  <a:pt x="180" y="308"/>
                </a:lnTo>
                <a:lnTo>
                  <a:pt x="180" y="308"/>
                </a:lnTo>
                <a:cubicBezTo>
                  <a:pt x="208" y="289"/>
                  <a:pt x="230" y="267"/>
                  <a:pt x="249" y="242"/>
                </a:cubicBezTo>
                <a:lnTo>
                  <a:pt x="249" y="242"/>
                </a:lnTo>
                <a:cubicBezTo>
                  <a:pt x="268" y="218"/>
                  <a:pt x="279" y="195"/>
                  <a:pt x="279" y="172"/>
                </a:cubicBezTo>
                <a:lnTo>
                  <a:pt x="279" y="172"/>
                </a:lnTo>
                <a:cubicBezTo>
                  <a:pt x="279" y="148"/>
                  <a:pt x="270" y="126"/>
                  <a:pt x="254" y="110"/>
                </a:cubicBezTo>
                <a:lnTo>
                  <a:pt x="254" y="110"/>
                </a:lnTo>
                <a:cubicBezTo>
                  <a:pt x="239" y="91"/>
                  <a:pt x="217" y="82"/>
                  <a:pt x="186" y="82"/>
                </a:cubicBezTo>
                <a:lnTo>
                  <a:pt x="186" y="82"/>
                </a:lnTo>
                <a:cubicBezTo>
                  <a:pt x="162" y="82"/>
                  <a:pt x="141" y="89"/>
                  <a:pt x="125" y="103"/>
                </a:cubicBezTo>
                <a:lnTo>
                  <a:pt x="125" y="103"/>
                </a:lnTo>
                <a:cubicBezTo>
                  <a:pt x="108" y="117"/>
                  <a:pt x="101" y="138"/>
                  <a:pt x="101" y="165"/>
                </a:cubicBezTo>
                <a:lnTo>
                  <a:pt x="101" y="165"/>
                </a:lnTo>
                <a:cubicBezTo>
                  <a:pt x="101" y="176"/>
                  <a:pt x="95" y="183"/>
                  <a:pt x="87" y="190"/>
                </a:cubicBezTo>
                <a:lnTo>
                  <a:pt x="87" y="190"/>
                </a:lnTo>
                <a:cubicBezTo>
                  <a:pt x="78" y="197"/>
                  <a:pt x="67" y="201"/>
                  <a:pt x="53" y="201"/>
                </a:cubicBezTo>
                <a:lnTo>
                  <a:pt x="53" y="201"/>
                </a:lnTo>
                <a:cubicBezTo>
                  <a:pt x="27" y="201"/>
                  <a:pt x="12" y="183"/>
                  <a:pt x="12" y="150"/>
                </a:cubicBezTo>
                <a:lnTo>
                  <a:pt x="12" y="150"/>
                </a:lnTo>
                <a:cubicBezTo>
                  <a:pt x="12" y="105"/>
                  <a:pt x="29" y="71"/>
                  <a:pt x="63" y="42"/>
                </a:cubicBezTo>
                <a:lnTo>
                  <a:pt x="63" y="42"/>
                </a:lnTo>
                <a:cubicBezTo>
                  <a:pt x="99" y="13"/>
                  <a:pt x="139" y="0"/>
                  <a:pt x="186" y="0"/>
                </a:cubicBezTo>
                <a:lnTo>
                  <a:pt x="186" y="0"/>
                </a:lnTo>
                <a:cubicBezTo>
                  <a:pt x="236" y="0"/>
                  <a:pt x="280" y="16"/>
                  <a:pt x="315" y="47"/>
                </a:cubicBezTo>
                <a:lnTo>
                  <a:pt x="315" y="47"/>
                </a:lnTo>
                <a:cubicBezTo>
                  <a:pt x="351" y="78"/>
                  <a:pt x="368" y="118"/>
                  <a:pt x="368" y="168"/>
                </a:cubicBezTo>
                <a:lnTo>
                  <a:pt x="368" y="168"/>
                </a:lnTo>
                <a:cubicBezTo>
                  <a:pt x="368" y="202"/>
                  <a:pt x="357" y="235"/>
                  <a:pt x="339" y="265"/>
                </a:cubicBezTo>
                <a:lnTo>
                  <a:pt x="339" y="265"/>
                </a:lnTo>
                <a:cubicBezTo>
                  <a:pt x="321" y="294"/>
                  <a:pt x="297" y="319"/>
                  <a:pt x="270" y="340"/>
                </a:cubicBezTo>
                <a:lnTo>
                  <a:pt x="270" y="340"/>
                </a:lnTo>
                <a:cubicBezTo>
                  <a:pt x="243" y="361"/>
                  <a:pt x="217" y="379"/>
                  <a:pt x="189" y="399"/>
                </a:cubicBezTo>
                <a:lnTo>
                  <a:pt x="189" y="399"/>
                </a:lnTo>
                <a:cubicBezTo>
                  <a:pt x="163" y="416"/>
                  <a:pt x="141" y="435"/>
                  <a:pt x="120" y="454"/>
                </a:cubicBezTo>
                <a:lnTo>
                  <a:pt x="120" y="454"/>
                </a:lnTo>
                <a:cubicBezTo>
                  <a:pt x="103" y="474"/>
                  <a:pt x="92" y="491"/>
                  <a:pt x="92" y="508"/>
                </a:cubicBezTo>
                <a:lnTo>
                  <a:pt x="92" y="541"/>
                </a:lnTo>
                <a:lnTo>
                  <a:pt x="343" y="541"/>
                </a:lnTo>
                <a:lnTo>
                  <a:pt x="343" y="541"/>
                </a:lnTo>
                <a:cubicBezTo>
                  <a:pt x="351" y="541"/>
                  <a:pt x="357" y="545"/>
                  <a:pt x="364" y="552"/>
                </a:cubicBezTo>
                <a:lnTo>
                  <a:pt x="364" y="552"/>
                </a:lnTo>
                <a:cubicBezTo>
                  <a:pt x="369" y="560"/>
                  <a:pt x="372" y="568"/>
                  <a:pt x="372" y="580"/>
                </a:cubicBezTo>
                <a:lnTo>
                  <a:pt x="372" y="580"/>
                </a:lnTo>
                <a:cubicBezTo>
                  <a:pt x="372" y="591"/>
                  <a:pt x="369" y="600"/>
                  <a:pt x="364" y="608"/>
                </a:cubicBezTo>
                <a:lnTo>
                  <a:pt x="364" y="608"/>
                </a:lnTo>
                <a:cubicBezTo>
                  <a:pt x="357" y="617"/>
                  <a:pt x="351" y="620"/>
                  <a:pt x="343" y="620"/>
                </a:cubicBezTo>
                <a:lnTo>
                  <a:pt x="40" y="620"/>
                </a:lnTo>
                <a:lnTo>
                  <a:pt x="40" y="620"/>
                </a:lnTo>
                <a:cubicBezTo>
                  <a:pt x="31" y="620"/>
                  <a:pt x="22" y="617"/>
                  <a:pt x="13" y="613"/>
                </a:cubicBezTo>
                <a:lnTo>
                  <a:pt x="13" y="613"/>
                </a:lnTo>
                <a:cubicBezTo>
                  <a:pt x="4" y="606"/>
                  <a:pt x="0" y="600"/>
                  <a:pt x="0" y="591"/>
                </a:cubicBezTo>
              </a:path>
            </a:pathLst>
          </a:custGeom>
          <a:solidFill>
            <a:schemeClr val="accent2"/>
          </a:solidFill>
          <a:ln>
            <a:noFill/>
          </a:ln>
          <a:effectLst/>
        </p:spPr>
        <p:txBody>
          <a:bodyPr wrap="none" anchor="ctr"/>
          <a:lstStyle/>
          <a:p>
            <a:endParaRPr lang="en-US" sz="3599"/>
          </a:p>
        </p:txBody>
      </p:sp>
      <p:sp>
        <p:nvSpPr>
          <p:cNvPr id="4622" name="Freeform 526"/>
          <p:cNvSpPr>
            <a:spLocks noChangeArrowheads="1"/>
          </p:cNvSpPr>
          <p:nvPr/>
        </p:nvSpPr>
        <p:spPr bwMode="auto">
          <a:xfrm>
            <a:off x="6720505" y="2677802"/>
            <a:ext cx="836152" cy="1218798"/>
          </a:xfrm>
          <a:custGeom>
            <a:avLst/>
            <a:gdLst>
              <a:gd name="T0" fmla="*/ 1821 w 1822"/>
              <a:gd name="T1" fmla="*/ 911 h 2656"/>
              <a:gd name="T2" fmla="*/ 1821 w 1822"/>
              <a:gd name="T3" fmla="*/ 911 h 2656"/>
              <a:gd name="T4" fmla="*/ 911 w 1822"/>
              <a:gd name="T5" fmla="*/ 2655 h 2656"/>
              <a:gd name="T6" fmla="*/ 911 w 1822"/>
              <a:gd name="T7" fmla="*/ 2655 h 2656"/>
              <a:gd name="T8" fmla="*/ 0 w 1822"/>
              <a:gd name="T9" fmla="*/ 911 h 2656"/>
              <a:gd name="T10" fmla="*/ 0 w 1822"/>
              <a:gd name="T11" fmla="*/ 911 h 2656"/>
              <a:gd name="T12" fmla="*/ 911 w 1822"/>
              <a:gd name="T13" fmla="*/ 0 h 2656"/>
              <a:gd name="T14" fmla="*/ 911 w 1822"/>
              <a:gd name="T15" fmla="*/ 0 h 2656"/>
              <a:gd name="T16" fmla="*/ 1821 w 1822"/>
              <a:gd name="T17" fmla="*/ 911 h 2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2" h="2656">
                <a:moveTo>
                  <a:pt x="1821" y="911"/>
                </a:moveTo>
                <a:lnTo>
                  <a:pt x="1821" y="911"/>
                </a:lnTo>
                <a:cubicBezTo>
                  <a:pt x="1821" y="1634"/>
                  <a:pt x="911" y="2655"/>
                  <a:pt x="911" y="2655"/>
                </a:cubicBezTo>
                <a:lnTo>
                  <a:pt x="911" y="2655"/>
                </a:lnTo>
                <a:cubicBezTo>
                  <a:pt x="911" y="2655"/>
                  <a:pt x="0" y="1616"/>
                  <a:pt x="0" y="911"/>
                </a:cubicBezTo>
                <a:lnTo>
                  <a:pt x="0" y="911"/>
                </a:lnTo>
                <a:cubicBezTo>
                  <a:pt x="0" y="408"/>
                  <a:pt x="409" y="0"/>
                  <a:pt x="911" y="0"/>
                </a:cubicBezTo>
                <a:lnTo>
                  <a:pt x="911" y="0"/>
                </a:lnTo>
                <a:cubicBezTo>
                  <a:pt x="1414" y="0"/>
                  <a:pt x="1821" y="408"/>
                  <a:pt x="1821" y="911"/>
                </a:cubicBezTo>
              </a:path>
            </a:pathLst>
          </a:custGeom>
          <a:solidFill>
            <a:schemeClr val="accent3"/>
          </a:solidFill>
          <a:ln>
            <a:noFill/>
          </a:ln>
          <a:effectLst/>
        </p:spPr>
        <p:txBody>
          <a:bodyPr wrap="none" anchor="ctr"/>
          <a:lstStyle/>
          <a:p>
            <a:endParaRPr lang="en-US" sz="3599"/>
          </a:p>
        </p:txBody>
      </p:sp>
      <p:sp>
        <p:nvSpPr>
          <p:cNvPr id="4623" name="Freeform 527"/>
          <p:cNvSpPr>
            <a:spLocks noChangeArrowheads="1"/>
          </p:cNvSpPr>
          <p:nvPr/>
        </p:nvSpPr>
        <p:spPr bwMode="auto">
          <a:xfrm>
            <a:off x="7137568" y="2677802"/>
            <a:ext cx="419088" cy="1218798"/>
          </a:xfrm>
          <a:custGeom>
            <a:avLst/>
            <a:gdLst>
              <a:gd name="T0" fmla="*/ 0 w 911"/>
              <a:gd name="T1" fmla="*/ 0 h 2656"/>
              <a:gd name="T2" fmla="*/ 0 w 911"/>
              <a:gd name="T3" fmla="*/ 2655 h 2656"/>
              <a:gd name="T4" fmla="*/ 0 w 911"/>
              <a:gd name="T5" fmla="*/ 2655 h 2656"/>
              <a:gd name="T6" fmla="*/ 910 w 911"/>
              <a:gd name="T7" fmla="*/ 911 h 2656"/>
              <a:gd name="T8" fmla="*/ 910 w 911"/>
              <a:gd name="T9" fmla="*/ 911 h 2656"/>
              <a:gd name="T10" fmla="*/ 0 w 911"/>
              <a:gd name="T11" fmla="*/ 0 h 2656"/>
            </a:gdLst>
            <a:ahLst/>
            <a:cxnLst>
              <a:cxn ang="0">
                <a:pos x="T0" y="T1"/>
              </a:cxn>
              <a:cxn ang="0">
                <a:pos x="T2" y="T3"/>
              </a:cxn>
              <a:cxn ang="0">
                <a:pos x="T4" y="T5"/>
              </a:cxn>
              <a:cxn ang="0">
                <a:pos x="T6" y="T7"/>
              </a:cxn>
              <a:cxn ang="0">
                <a:pos x="T8" y="T9"/>
              </a:cxn>
              <a:cxn ang="0">
                <a:pos x="T10" y="T11"/>
              </a:cxn>
            </a:cxnLst>
            <a:rect l="0" t="0" r="r" b="b"/>
            <a:pathLst>
              <a:path w="911" h="2656">
                <a:moveTo>
                  <a:pt x="0" y="0"/>
                </a:moveTo>
                <a:lnTo>
                  <a:pt x="0" y="2655"/>
                </a:lnTo>
                <a:lnTo>
                  <a:pt x="0" y="2655"/>
                </a:lnTo>
                <a:cubicBezTo>
                  <a:pt x="0" y="2655"/>
                  <a:pt x="910" y="1634"/>
                  <a:pt x="910" y="911"/>
                </a:cubicBezTo>
                <a:lnTo>
                  <a:pt x="910" y="911"/>
                </a:lnTo>
                <a:cubicBezTo>
                  <a:pt x="910" y="408"/>
                  <a:pt x="503" y="0"/>
                  <a:pt x="0" y="0"/>
                </a:cubicBezTo>
              </a:path>
            </a:pathLst>
          </a:custGeom>
          <a:solidFill>
            <a:schemeClr val="accent3">
              <a:lumMod val="75000"/>
            </a:schemeClr>
          </a:solidFill>
          <a:ln>
            <a:noFill/>
          </a:ln>
          <a:effectLst/>
        </p:spPr>
        <p:txBody>
          <a:bodyPr wrap="none" anchor="ctr"/>
          <a:lstStyle/>
          <a:p>
            <a:endParaRPr lang="en-US" sz="3599"/>
          </a:p>
        </p:txBody>
      </p:sp>
      <p:sp>
        <p:nvSpPr>
          <p:cNvPr id="4624" name="Freeform 528"/>
          <p:cNvSpPr>
            <a:spLocks noChangeArrowheads="1"/>
          </p:cNvSpPr>
          <p:nvPr/>
        </p:nvSpPr>
        <p:spPr bwMode="auto">
          <a:xfrm>
            <a:off x="6825783" y="2783079"/>
            <a:ext cx="625595" cy="625596"/>
          </a:xfrm>
          <a:custGeom>
            <a:avLst/>
            <a:gdLst>
              <a:gd name="T0" fmla="*/ 1363 w 1364"/>
              <a:gd name="T1" fmla="*/ 681 h 1363"/>
              <a:gd name="T2" fmla="*/ 1363 w 1364"/>
              <a:gd name="T3" fmla="*/ 681 h 1363"/>
              <a:gd name="T4" fmla="*/ 682 w 1364"/>
              <a:gd name="T5" fmla="*/ 1362 h 1363"/>
              <a:gd name="T6" fmla="*/ 682 w 1364"/>
              <a:gd name="T7" fmla="*/ 1362 h 1363"/>
              <a:gd name="T8" fmla="*/ 0 w 1364"/>
              <a:gd name="T9" fmla="*/ 681 h 1363"/>
              <a:gd name="T10" fmla="*/ 0 w 1364"/>
              <a:gd name="T11" fmla="*/ 681 h 1363"/>
              <a:gd name="T12" fmla="*/ 682 w 1364"/>
              <a:gd name="T13" fmla="*/ 0 h 1363"/>
              <a:gd name="T14" fmla="*/ 682 w 1364"/>
              <a:gd name="T15" fmla="*/ 0 h 1363"/>
              <a:gd name="T16" fmla="*/ 1363 w 1364"/>
              <a:gd name="T17" fmla="*/ 681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4" h="1363">
                <a:moveTo>
                  <a:pt x="1363" y="681"/>
                </a:moveTo>
                <a:lnTo>
                  <a:pt x="1363" y="681"/>
                </a:lnTo>
                <a:cubicBezTo>
                  <a:pt x="1363" y="1056"/>
                  <a:pt x="1059" y="1362"/>
                  <a:pt x="682" y="1362"/>
                </a:cubicBezTo>
                <a:lnTo>
                  <a:pt x="682" y="1362"/>
                </a:lnTo>
                <a:cubicBezTo>
                  <a:pt x="306" y="1362"/>
                  <a:pt x="0" y="1056"/>
                  <a:pt x="0" y="681"/>
                </a:cubicBezTo>
                <a:lnTo>
                  <a:pt x="0" y="681"/>
                </a:lnTo>
                <a:cubicBezTo>
                  <a:pt x="0" y="304"/>
                  <a:pt x="306" y="0"/>
                  <a:pt x="682" y="0"/>
                </a:cubicBezTo>
                <a:lnTo>
                  <a:pt x="682" y="0"/>
                </a:lnTo>
                <a:cubicBezTo>
                  <a:pt x="1059" y="0"/>
                  <a:pt x="1363" y="304"/>
                  <a:pt x="1363" y="681"/>
                </a:cubicBezTo>
              </a:path>
            </a:pathLst>
          </a:custGeom>
          <a:solidFill>
            <a:srgbClr val="FFFFFF"/>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599"/>
          </a:p>
        </p:txBody>
      </p:sp>
      <p:sp>
        <p:nvSpPr>
          <p:cNvPr id="4625" name="Freeform 529"/>
          <p:cNvSpPr>
            <a:spLocks noChangeArrowheads="1"/>
          </p:cNvSpPr>
          <p:nvPr/>
        </p:nvSpPr>
        <p:spPr bwMode="auto">
          <a:xfrm>
            <a:off x="7056585" y="2934924"/>
            <a:ext cx="176138" cy="287491"/>
          </a:xfrm>
          <a:custGeom>
            <a:avLst/>
            <a:gdLst>
              <a:gd name="T0" fmla="*/ 0 w 383"/>
              <a:gd name="T1" fmla="*/ 477 h 626"/>
              <a:gd name="T2" fmla="*/ 10 w 383"/>
              <a:gd name="T3" fmla="*/ 448 h 626"/>
              <a:gd name="T4" fmla="*/ 42 w 383"/>
              <a:gd name="T5" fmla="*/ 439 h 626"/>
              <a:gd name="T6" fmla="*/ 79 w 383"/>
              <a:gd name="T7" fmla="*/ 448 h 626"/>
              <a:gd name="T8" fmla="*/ 89 w 383"/>
              <a:gd name="T9" fmla="*/ 473 h 626"/>
              <a:gd name="T10" fmla="*/ 114 w 383"/>
              <a:gd name="T11" fmla="*/ 524 h 626"/>
              <a:gd name="T12" fmla="*/ 189 w 383"/>
              <a:gd name="T13" fmla="*/ 546 h 626"/>
              <a:gd name="T14" fmla="*/ 267 w 383"/>
              <a:gd name="T15" fmla="*/ 521 h 626"/>
              <a:gd name="T16" fmla="*/ 292 w 383"/>
              <a:gd name="T17" fmla="*/ 425 h 626"/>
              <a:gd name="T18" fmla="*/ 188 w 383"/>
              <a:gd name="T19" fmla="*/ 333 h 626"/>
              <a:gd name="T20" fmla="*/ 160 w 383"/>
              <a:gd name="T21" fmla="*/ 297 h 626"/>
              <a:gd name="T22" fmla="*/ 188 w 383"/>
              <a:gd name="T23" fmla="*/ 260 h 626"/>
              <a:gd name="T24" fmla="*/ 253 w 383"/>
              <a:gd name="T25" fmla="*/ 241 h 626"/>
              <a:gd name="T26" fmla="*/ 277 w 383"/>
              <a:gd name="T27" fmla="*/ 167 h 626"/>
              <a:gd name="T28" fmla="*/ 192 w 383"/>
              <a:gd name="T29" fmla="*/ 79 h 626"/>
              <a:gd name="T30" fmla="*/ 123 w 383"/>
              <a:gd name="T31" fmla="*/ 100 h 626"/>
              <a:gd name="T32" fmla="*/ 103 w 383"/>
              <a:gd name="T33" fmla="*/ 150 h 626"/>
              <a:gd name="T34" fmla="*/ 60 w 383"/>
              <a:gd name="T35" fmla="*/ 185 h 626"/>
              <a:gd name="T36" fmla="*/ 22 w 383"/>
              <a:gd name="T37" fmla="*/ 178 h 626"/>
              <a:gd name="T38" fmla="*/ 15 w 383"/>
              <a:gd name="T39" fmla="*/ 144 h 626"/>
              <a:gd name="T40" fmla="*/ 22 w 383"/>
              <a:gd name="T41" fmla="*/ 99 h 626"/>
              <a:gd name="T42" fmla="*/ 50 w 383"/>
              <a:gd name="T43" fmla="*/ 52 h 626"/>
              <a:gd name="T44" fmla="*/ 105 w 383"/>
              <a:gd name="T45" fmla="*/ 15 h 626"/>
              <a:gd name="T46" fmla="*/ 192 w 383"/>
              <a:gd name="T47" fmla="*/ 0 h 626"/>
              <a:gd name="T48" fmla="*/ 364 w 383"/>
              <a:gd name="T49" fmla="*/ 151 h 626"/>
              <a:gd name="T50" fmla="*/ 344 w 383"/>
              <a:gd name="T51" fmla="*/ 241 h 626"/>
              <a:gd name="T52" fmla="*/ 294 w 383"/>
              <a:gd name="T53" fmla="*/ 293 h 626"/>
              <a:gd name="T54" fmla="*/ 382 w 383"/>
              <a:gd name="T55" fmla="*/ 425 h 626"/>
              <a:gd name="T56" fmla="*/ 382 w 383"/>
              <a:gd name="T57" fmla="*/ 441 h 626"/>
              <a:gd name="T58" fmla="*/ 328 w 383"/>
              <a:gd name="T59" fmla="*/ 581 h 626"/>
              <a:gd name="T60" fmla="*/ 188 w 383"/>
              <a:gd name="T61" fmla="*/ 625 h 626"/>
              <a:gd name="T62" fmla="*/ 49 w 383"/>
              <a:gd name="T63" fmla="*/ 58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3" h="626">
                <a:moveTo>
                  <a:pt x="0" y="477"/>
                </a:moveTo>
                <a:lnTo>
                  <a:pt x="0" y="477"/>
                </a:lnTo>
                <a:cubicBezTo>
                  <a:pt x="0" y="462"/>
                  <a:pt x="3" y="452"/>
                  <a:pt x="10" y="448"/>
                </a:cubicBezTo>
                <a:lnTo>
                  <a:pt x="10" y="448"/>
                </a:lnTo>
                <a:cubicBezTo>
                  <a:pt x="16" y="441"/>
                  <a:pt x="26" y="439"/>
                  <a:pt x="42" y="439"/>
                </a:cubicBezTo>
                <a:lnTo>
                  <a:pt x="42" y="439"/>
                </a:lnTo>
                <a:cubicBezTo>
                  <a:pt x="60" y="439"/>
                  <a:pt x="72" y="441"/>
                  <a:pt x="79" y="448"/>
                </a:cubicBezTo>
                <a:lnTo>
                  <a:pt x="79" y="448"/>
                </a:lnTo>
                <a:cubicBezTo>
                  <a:pt x="85" y="452"/>
                  <a:pt x="89" y="461"/>
                  <a:pt x="89" y="473"/>
                </a:cubicBezTo>
                <a:lnTo>
                  <a:pt x="89" y="473"/>
                </a:lnTo>
                <a:cubicBezTo>
                  <a:pt x="89" y="493"/>
                  <a:pt x="97" y="510"/>
                  <a:pt x="114" y="524"/>
                </a:cubicBezTo>
                <a:lnTo>
                  <a:pt x="114" y="524"/>
                </a:lnTo>
                <a:cubicBezTo>
                  <a:pt x="132" y="539"/>
                  <a:pt x="157" y="546"/>
                  <a:pt x="189" y="546"/>
                </a:cubicBezTo>
                <a:lnTo>
                  <a:pt x="189" y="546"/>
                </a:lnTo>
                <a:cubicBezTo>
                  <a:pt x="224" y="546"/>
                  <a:pt x="249" y="537"/>
                  <a:pt x="267" y="521"/>
                </a:cubicBezTo>
                <a:lnTo>
                  <a:pt x="267" y="521"/>
                </a:lnTo>
                <a:cubicBezTo>
                  <a:pt x="283" y="503"/>
                  <a:pt x="292" y="478"/>
                  <a:pt x="292" y="441"/>
                </a:cubicBezTo>
                <a:lnTo>
                  <a:pt x="292" y="425"/>
                </a:lnTo>
                <a:lnTo>
                  <a:pt x="292" y="425"/>
                </a:lnTo>
                <a:cubicBezTo>
                  <a:pt x="292" y="364"/>
                  <a:pt x="258" y="333"/>
                  <a:pt x="188" y="333"/>
                </a:cubicBezTo>
                <a:lnTo>
                  <a:pt x="188" y="333"/>
                </a:lnTo>
                <a:cubicBezTo>
                  <a:pt x="168" y="333"/>
                  <a:pt x="160" y="322"/>
                  <a:pt x="160" y="297"/>
                </a:cubicBezTo>
                <a:lnTo>
                  <a:pt x="160" y="297"/>
                </a:lnTo>
                <a:cubicBezTo>
                  <a:pt x="160" y="273"/>
                  <a:pt x="168" y="260"/>
                  <a:pt x="188" y="260"/>
                </a:cubicBezTo>
                <a:lnTo>
                  <a:pt x="188" y="260"/>
                </a:lnTo>
                <a:cubicBezTo>
                  <a:pt x="217" y="260"/>
                  <a:pt x="239" y="254"/>
                  <a:pt x="253" y="241"/>
                </a:cubicBezTo>
                <a:lnTo>
                  <a:pt x="253" y="241"/>
                </a:lnTo>
                <a:cubicBezTo>
                  <a:pt x="268" y="227"/>
                  <a:pt x="277" y="203"/>
                  <a:pt x="277" y="167"/>
                </a:cubicBezTo>
                <a:lnTo>
                  <a:pt x="277" y="167"/>
                </a:lnTo>
                <a:cubicBezTo>
                  <a:pt x="277" y="109"/>
                  <a:pt x="248" y="79"/>
                  <a:pt x="192" y="79"/>
                </a:cubicBezTo>
                <a:lnTo>
                  <a:pt x="192" y="79"/>
                </a:lnTo>
                <a:cubicBezTo>
                  <a:pt x="160" y="79"/>
                  <a:pt x="138" y="87"/>
                  <a:pt x="123" y="100"/>
                </a:cubicBezTo>
                <a:lnTo>
                  <a:pt x="123" y="100"/>
                </a:lnTo>
                <a:cubicBezTo>
                  <a:pt x="110" y="113"/>
                  <a:pt x="103" y="129"/>
                  <a:pt x="103" y="150"/>
                </a:cubicBezTo>
                <a:lnTo>
                  <a:pt x="103" y="150"/>
                </a:lnTo>
                <a:cubicBezTo>
                  <a:pt x="103" y="174"/>
                  <a:pt x="89" y="185"/>
                  <a:pt x="60" y="185"/>
                </a:cubicBezTo>
                <a:lnTo>
                  <a:pt x="60" y="185"/>
                </a:lnTo>
                <a:cubicBezTo>
                  <a:pt x="41" y="185"/>
                  <a:pt x="29" y="182"/>
                  <a:pt x="22" y="178"/>
                </a:cubicBezTo>
                <a:lnTo>
                  <a:pt x="22" y="178"/>
                </a:lnTo>
                <a:cubicBezTo>
                  <a:pt x="17" y="172"/>
                  <a:pt x="15" y="160"/>
                  <a:pt x="15" y="144"/>
                </a:cubicBezTo>
                <a:lnTo>
                  <a:pt x="15" y="144"/>
                </a:lnTo>
                <a:cubicBezTo>
                  <a:pt x="15" y="129"/>
                  <a:pt x="17" y="113"/>
                  <a:pt x="22" y="99"/>
                </a:cubicBezTo>
                <a:lnTo>
                  <a:pt x="22" y="99"/>
                </a:lnTo>
                <a:cubicBezTo>
                  <a:pt x="28" y="83"/>
                  <a:pt x="37" y="68"/>
                  <a:pt x="50" y="52"/>
                </a:cubicBezTo>
                <a:lnTo>
                  <a:pt x="50" y="52"/>
                </a:lnTo>
                <a:cubicBezTo>
                  <a:pt x="63" y="37"/>
                  <a:pt x="82" y="25"/>
                  <a:pt x="105" y="15"/>
                </a:cubicBezTo>
                <a:lnTo>
                  <a:pt x="105" y="15"/>
                </a:lnTo>
                <a:cubicBezTo>
                  <a:pt x="130" y="5"/>
                  <a:pt x="160" y="0"/>
                  <a:pt x="192" y="0"/>
                </a:cubicBezTo>
                <a:lnTo>
                  <a:pt x="192" y="0"/>
                </a:lnTo>
                <a:cubicBezTo>
                  <a:pt x="306" y="0"/>
                  <a:pt x="364" y="50"/>
                  <a:pt x="364" y="151"/>
                </a:cubicBezTo>
                <a:lnTo>
                  <a:pt x="364" y="151"/>
                </a:lnTo>
                <a:cubicBezTo>
                  <a:pt x="364" y="187"/>
                  <a:pt x="357" y="216"/>
                  <a:pt x="344" y="241"/>
                </a:cubicBezTo>
                <a:lnTo>
                  <a:pt x="344" y="241"/>
                </a:lnTo>
                <a:cubicBezTo>
                  <a:pt x="332" y="266"/>
                  <a:pt x="316" y="284"/>
                  <a:pt x="294" y="293"/>
                </a:cubicBezTo>
                <a:lnTo>
                  <a:pt x="294" y="293"/>
                </a:lnTo>
                <a:cubicBezTo>
                  <a:pt x="353" y="315"/>
                  <a:pt x="382" y="360"/>
                  <a:pt x="382" y="425"/>
                </a:cubicBezTo>
                <a:lnTo>
                  <a:pt x="382" y="441"/>
                </a:lnTo>
                <a:lnTo>
                  <a:pt x="382" y="441"/>
                </a:lnTo>
                <a:cubicBezTo>
                  <a:pt x="382" y="503"/>
                  <a:pt x="364" y="552"/>
                  <a:pt x="328" y="581"/>
                </a:cubicBezTo>
                <a:lnTo>
                  <a:pt x="328" y="581"/>
                </a:lnTo>
                <a:cubicBezTo>
                  <a:pt x="293" y="611"/>
                  <a:pt x="246" y="625"/>
                  <a:pt x="188" y="625"/>
                </a:cubicBezTo>
                <a:lnTo>
                  <a:pt x="188" y="625"/>
                </a:lnTo>
                <a:cubicBezTo>
                  <a:pt x="127" y="625"/>
                  <a:pt x="80" y="611"/>
                  <a:pt x="49" y="580"/>
                </a:cubicBezTo>
                <a:lnTo>
                  <a:pt x="49" y="580"/>
                </a:lnTo>
                <a:cubicBezTo>
                  <a:pt x="16" y="549"/>
                  <a:pt x="0" y="514"/>
                  <a:pt x="0" y="477"/>
                </a:cubicBezTo>
              </a:path>
            </a:pathLst>
          </a:custGeom>
          <a:solidFill>
            <a:schemeClr val="accent3"/>
          </a:solidFill>
          <a:ln>
            <a:noFill/>
          </a:ln>
          <a:effectLst/>
        </p:spPr>
        <p:txBody>
          <a:bodyPr wrap="none" anchor="ctr"/>
          <a:lstStyle/>
          <a:p>
            <a:endParaRPr lang="en-US" sz="3599"/>
          </a:p>
        </p:txBody>
      </p:sp>
      <p:sp>
        <p:nvSpPr>
          <p:cNvPr id="532" name="Subtitle 2"/>
          <p:cNvSpPr txBox="1">
            <a:spLocks/>
          </p:cNvSpPr>
          <p:nvPr/>
        </p:nvSpPr>
        <p:spPr>
          <a:xfrm>
            <a:off x="1733753" y="1136107"/>
            <a:ext cx="2347032" cy="61276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fr-CA" sz="1600" i="1">
                <a:latin typeface="+mn-lt"/>
                <a:ea typeface="Lato Light" charset="0"/>
                <a:cs typeface="Lato Light" charset="0"/>
              </a:rPr>
              <a:t>Loi sur la pharmacie </a:t>
            </a:r>
            <a:r>
              <a:rPr lang="fr-CA" sz="1600">
                <a:latin typeface="+mn-lt"/>
                <a:ea typeface="Lato Light" charset="0"/>
                <a:cs typeface="Lato Light" charset="0"/>
              </a:rPr>
              <a:t>(version contemporaine)</a:t>
            </a:r>
          </a:p>
        </p:txBody>
      </p:sp>
      <p:sp>
        <p:nvSpPr>
          <p:cNvPr id="533" name="TextBox 532"/>
          <p:cNvSpPr txBox="1"/>
          <p:nvPr/>
        </p:nvSpPr>
        <p:spPr>
          <a:xfrm>
            <a:off x="2595348" y="587227"/>
            <a:ext cx="601447" cy="338554"/>
          </a:xfrm>
          <a:prstGeom prst="rect">
            <a:avLst/>
          </a:prstGeom>
          <a:noFill/>
        </p:spPr>
        <p:txBody>
          <a:bodyPr wrap="none" rtlCol="0" anchor="ctr" anchorCtr="0">
            <a:spAutoFit/>
          </a:bodyPr>
          <a:lstStyle/>
          <a:p>
            <a:pPr algn="ctr"/>
            <a:r>
              <a:rPr lang="en-US" sz="1600" b="1">
                <a:solidFill>
                  <a:schemeClr val="tx2"/>
                </a:solidFill>
                <a:ea typeface="Lato Black" charset="0"/>
                <a:cs typeface="Lato Black" charset="0"/>
              </a:rPr>
              <a:t>1973</a:t>
            </a:r>
          </a:p>
        </p:txBody>
      </p:sp>
      <p:sp>
        <p:nvSpPr>
          <p:cNvPr id="536" name="Line 396"/>
          <p:cNvSpPr>
            <a:spLocks noChangeShapeType="1"/>
          </p:cNvSpPr>
          <p:nvPr/>
        </p:nvSpPr>
        <p:spPr bwMode="auto">
          <a:xfrm>
            <a:off x="3909666" y="2241237"/>
            <a:ext cx="1556903" cy="2026"/>
          </a:xfrm>
          <a:prstGeom prst="line">
            <a:avLst/>
          </a:prstGeom>
          <a:noFill/>
          <a:ln w="4392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537" name="Line 397"/>
          <p:cNvSpPr>
            <a:spLocks noChangeShapeType="1"/>
          </p:cNvSpPr>
          <p:nvPr/>
        </p:nvSpPr>
        <p:spPr bwMode="auto">
          <a:xfrm>
            <a:off x="4705327" y="2241237"/>
            <a:ext cx="761243" cy="2026"/>
          </a:xfrm>
          <a:prstGeom prst="line">
            <a:avLst/>
          </a:prstGeom>
          <a:noFill/>
          <a:ln w="43920" cap="flat">
            <a:solidFill>
              <a:schemeClr val="bg1">
                <a:lumMod val="8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538" name="Subtitle 2"/>
          <p:cNvSpPr txBox="1">
            <a:spLocks/>
          </p:cNvSpPr>
          <p:nvPr/>
        </p:nvSpPr>
        <p:spPr>
          <a:xfrm>
            <a:off x="3671172" y="2314652"/>
            <a:ext cx="2047511" cy="35628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fr-CA" sz="1600">
                <a:latin typeface="+mn-lt"/>
                <a:ea typeface="Lato Light" charset="0"/>
                <a:cs typeface="Lato Light" charset="0"/>
              </a:rPr>
              <a:t>Loi </a:t>
            </a:r>
            <a:r>
              <a:rPr lang="en-US" sz="1600">
                <a:latin typeface="+mn-lt"/>
                <a:ea typeface="Lato Light" charset="0"/>
                <a:cs typeface="Lato Light" charset="0"/>
              </a:rPr>
              <a:t>90</a:t>
            </a:r>
          </a:p>
        </p:txBody>
      </p:sp>
      <p:sp>
        <p:nvSpPr>
          <p:cNvPr id="539" name="TextBox 538"/>
          <p:cNvSpPr txBox="1"/>
          <p:nvPr/>
        </p:nvSpPr>
        <p:spPr>
          <a:xfrm>
            <a:off x="4393406" y="1757601"/>
            <a:ext cx="601447" cy="338554"/>
          </a:xfrm>
          <a:prstGeom prst="rect">
            <a:avLst/>
          </a:prstGeom>
          <a:noFill/>
        </p:spPr>
        <p:txBody>
          <a:bodyPr wrap="none" rtlCol="0" anchor="ctr" anchorCtr="0">
            <a:spAutoFit/>
          </a:bodyPr>
          <a:lstStyle/>
          <a:p>
            <a:pPr algn="ctr"/>
            <a:r>
              <a:rPr lang="en-US" sz="1600" b="1">
                <a:solidFill>
                  <a:schemeClr val="tx2"/>
                </a:solidFill>
                <a:ea typeface="Lato Black" charset="0"/>
                <a:cs typeface="Lato Black" charset="0"/>
              </a:rPr>
              <a:t>2003</a:t>
            </a:r>
          </a:p>
        </p:txBody>
      </p:sp>
      <p:sp>
        <p:nvSpPr>
          <p:cNvPr id="541" name="Line 396"/>
          <p:cNvSpPr>
            <a:spLocks noChangeShapeType="1"/>
          </p:cNvSpPr>
          <p:nvPr/>
        </p:nvSpPr>
        <p:spPr bwMode="auto">
          <a:xfrm>
            <a:off x="6361933" y="1772310"/>
            <a:ext cx="1556903" cy="2026"/>
          </a:xfrm>
          <a:prstGeom prst="line">
            <a:avLst/>
          </a:prstGeom>
          <a:noFill/>
          <a:ln w="43920" cap="flat">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542" name="Line 397"/>
          <p:cNvSpPr>
            <a:spLocks noChangeShapeType="1"/>
          </p:cNvSpPr>
          <p:nvPr/>
        </p:nvSpPr>
        <p:spPr bwMode="auto">
          <a:xfrm>
            <a:off x="7157594" y="1772310"/>
            <a:ext cx="761243" cy="2026"/>
          </a:xfrm>
          <a:prstGeom prst="line">
            <a:avLst/>
          </a:prstGeom>
          <a:noFill/>
          <a:ln w="43920" cap="flat">
            <a:solidFill>
              <a:schemeClr val="bg1">
                <a:lumMod val="8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543" name="Subtitle 2"/>
          <p:cNvSpPr txBox="1">
            <a:spLocks/>
          </p:cNvSpPr>
          <p:nvPr/>
        </p:nvSpPr>
        <p:spPr>
          <a:xfrm>
            <a:off x="6123439" y="1845725"/>
            <a:ext cx="2047511" cy="35628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fr-CA" sz="1600">
                <a:latin typeface="+mn-lt"/>
                <a:ea typeface="Lato Light" charset="0"/>
                <a:cs typeface="Lato Light" charset="0"/>
              </a:rPr>
              <a:t>Loi</a:t>
            </a:r>
            <a:r>
              <a:rPr lang="en-US" sz="1600">
                <a:latin typeface="+mn-lt"/>
                <a:ea typeface="Lato Light" charset="0"/>
                <a:cs typeface="Lato Light" charset="0"/>
              </a:rPr>
              <a:t> 41</a:t>
            </a:r>
          </a:p>
        </p:txBody>
      </p:sp>
      <p:sp>
        <p:nvSpPr>
          <p:cNvPr id="544" name="TextBox 543"/>
          <p:cNvSpPr txBox="1"/>
          <p:nvPr/>
        </p:nvSpPr>
        <p:spPr>
          <a:xfrm>
            <a:off x="6845673" y="1288674"/>
            <a:ext cx="601447" cy="338554"/>
          </a:xfrm>
          <a:prstGeom prst="rect">
            <a:avLst/>
          </a:prstGeom>
          <a:noFill/>
        </p:spPr>
        <p:txBody>
          <a:bodyPr wrap="none" rtlCol="0" anchor="ctr" anchorCtr="0">
            <a:spAutoFit/>
          </a:bodyPr>
          <a:lstStyle/>
          <a:p>
            <a:pPr algn="ctr"/>
            <a:r>
              <a:rPr lang="en-US" sz="1600" b="1">
                <a:solidFill>
                  <a:schemeClr val="tx2"/>
                </a:solidFill>
                <a:ea typeface="Lato Black" charset="0"/>
                <a:cs typeface="Lato Black" charset="0"/>
              </a:rPr>
              <a:t>2011</a:t>
            </a:r>
          </a:p>
        </p:txBody>
      </p:sp>
      <p:sp>
        <p:nvSpPr>
          <p:cNvPr id="546" name="Line 396"/>
          <p:cNvSpPr>
            <a:spLocks noChangeShapeType="1"/>
          </p:cNvSpPr>
          <p:nvPr/>
        </p:nvSpPr>
        <p:spPr bwMode="auto">
          <a:xfrm>
            <a:off x="8168388" y="2488752"/>
            <a:ext cx="1556903" cy="2026"/>
          </a:xfrm>
          <a:prstGeom prst="line">
            <a:avLst/>
          </a:prstGeom>
          <a:noFill/>
          <a:ln w="439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547" name="Line 397"/>
          <p:cNvSpPr>
            <a:spLocks noChangeShapeType="1"/>
          </p:cNvSpPr>
          <p:nvPr/>
        </p:nvSpPr>
        <p:spPr bwMode="auto">
          <a:xfrm>
            <a:off x="8964048" y="2488752"/>
            <a:ext cx="761243" cy="2026"/>
          </a:xfrm>
          <a:prstGeom prst="line">
            <a:avLst/>
          </a:prstGeom>
          <a:noFill/>
          <a:ln w="43920" cap="flat">
            <a:solidFill>
              <a:schemeClr val="bg1">
                <a:lumMod val="8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599"/>
          </a:p>
        </p:txBody>
      </p:sp>
      <p:sp>
        <p:nvSpPr>
          <p:cNvPr id="548" name="Subtitle 2"/>
          <p:cNvSpPr txBox="1">
            <a:spLocks/>
          </p:cNvSpPr>
          <p:nvPr/>
        </p:nvSpPr>
        <p:spPr>
          <a:xfrm>
            <a:off x="7929893" y="2562167"/>
            <a:ext cx="2047511" cy="35628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fr-CA" sz="1600">
                <a:latin typeface="+mn-lt"/>
                <a:ea typeface="Lato Light" charset="0"/>
                <a:cs typeface="Lato Light" charset="0"/>
              </a:rPr>
              <a:t>Projet de loi </a:t>
            </a:r>
            <a:r>
              <a:rPr lang="en-US" sz="1600">
                <a:latin typeface="+mn-lt"/>
                <a:ea typeface="Lato Light" charset="0"/>
                <a:cs typeface="Lato Light" charset="0"/>
              </a:rPr>
              <a:t>31</a:t>
            </a:r>
          </a:p>
        </p:txBody>
      </p:sp>
      <p:sp>
        <p:nvSpPr>
          <p:cNvPr id="549" name="TextBox 548"/>
          <p:cNvSpPr txBox="1"/>
          <p:nvPr/>
        </p:nvSpPr>
        <p:spPr>
          <a:xfrm>
            <a:off x="8652127" y="2005116"/>
            <a:ext cx="601447" cy="338554"/>
          </a:xfrm>
          <a:prstGeom prst="rect">
            <a:avLst/>
          </a:prstGeom>
          <a:noFill/>
        </p:spPr>
        <p:txBody>
          <a:bodyPr wrap="none" rtlCol="0" anchor="ctr" anchorCtr="0">
            <a:spAutoFit/>
          </a:bodyPr>
          <a:lstStyle/>
          <a:p>
            <a:pPr algn="ctr"/>
            <a:r>
              <a:rPr lang="en-US" sz="1600" b="1">
                <a:solidFill>
                  <a:schemeClr val="tx2"/>
                </a:solidFill>
                <a:ea typeface="Lato Black" charset="0"/>
                <a:cs typeface="Lato Black" charset="0"/>
              </a:rPr>
              <a:t>2019</a:t>
            </a:r>
          </a:p>
        </p:txBody>
      </p:sp>
      <p:sp>
        <p:nvSpPr>
          <p:cNvPr id="2" name="ZoneTexte 1">
            <a:extLst>
              <a:ext uri="{FF2B5EF4-FFF2-40B4-BE49-F238E27FC236}">
                <a16:creationId xmlns:a16="http://schemas.microsoft.com/office/drawing/2014/main" id="{0EE1C02A-B795-41FE-8CBA-239A602F96AD}"/>
              </a:ext>
            </a:extLst>
          </p:cNvPr>
          <p:cNvSpPr txBox="1"/>
          <p:nvPr/>
        </p:nvSpPr>
        <p:spPr>
          <a:xfrm>
            <a:off x="5466569" y="190500"/>
            <a:ext cx="6011579" cy="954107"/>
          </a:xfrm>
          <a:prstGeom prst="rect">
            <a:avLst/>
          </a:prstGeom>
          <a:noFill/>
        </p:spPr>
        <p:txBody>
          <a:bodyPr wrap="square" rtlCol="0">
            <a:spAutoFit/>
          </a:bodyPr>
          <a:lstStyle/>
          <a:p>
            <a:r>
              <a:rPr lang="fr-CA" sz="2800" i="1" dirty="0">
                <a:solidFill>
                  <a:schemeClr val="accent5">
                    <a:lumMod val="75000"/>
                  </a:schemeClr>
                </a:solidFill>
              </a:rPr>
              <a:t>Loi sur la pharmacie</a:t>
            </a:r>
            <a:r>
              <a:rPr lang="fr-CA" sz="2800" dirty="0">
                <a:solidFill>
                  <a:schemeClr val="accent5">
                    <a:lumMod val="75000"/>
                  </a:schemeClr>
                </a:solidFill>
              </a:rPr>
              <a:t> Québec : </a:t>
            </a:r>
          </a:p>
          <a:p>
            <a:r>
              <a:rPr lang="fr-CA" sz="2800" dirty="0">
                <a:solidFill>
                  <a:schemeClr val="accent5">
                    <a:lumMod val="75000"/>
                  </a:schemeClr>
                </a:solidFill>
              </a:rPr>
              <a:t>passé, présent… avenir!</a:t>
            </a:r>
          </a:p>
        </p:txBody>
      </p:sp>
    </p:spTree>
    <p:extLst>
      <p:ext uri="{BB962C8B-B14F-4D97-AF65-F5344CB8AC3E}">
        <p14:creationId xmlns:p14="http://schemas.microsoft.com/office/powerpoint/2010/main" val="712413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12FB7-C96E-4B63-AF7C-953E56D9E36E}"/>
              </a:ext>
            </a:extLst>
          </p:cNvPr>
          <p:cNvSpPr>
            <a:spLocks noGrp="1"/>
          </p:cNvSpPr>
          <p:nvPr>
            <p:ph type="title"/>
          </p:nvPr>
        </p:nvSpPr>
        <p:spPr/>
        <p:txBody>
          <a:bodyPr/>
          <a:lstStyle/>
          <a:p>
            <a:r>
              <a:rPr lang="fr-CA" dirty="0"/>
              <a:t>Nouvelles activités de la </a:t>
            </a:r>
            <a:r>
              <a:rPr lang="fr-CA" i="1" dirty="0"/>
              <a:t>Loi sur la pharmacie</a:t>
            </a:r>
          </a:p>
        </p:txBody>
      </p:sp>
      <p:sp>
        <p:nvSpPr>
          <p:cNvPr id="3" name="Espace réservé du contenu 2">
            <a:extLst>
              <a:ext uri="{FF2B5EF4-FFF2-40B4-BE49-F238E27FC236}">
                <a16:creationId xmlns:a16="http://schemas.microsoft.com/office/drawing/2014/main" id="{97FBCE85-7967-4A6F-B1EF-C6AB5A607870}"/>
              </a:ext>
            </a:extLst>
          </p:cNvPr>
          <p:cNvSpPr>
            <a:spLocks noGrp="1"/>
          </p:cNvSpPr>
          <p:nvPr>
            <p:ph idx="1"/>
          </p:nvPr>
        </p:nvSpPr>
        <p:spPr/>
        <p:txBody>
          <a:bodyPr>
            <a:normAutofit fontScale="92500" lnSpcReduction="10000"/>
          </a:bodyPr>
          <a:lstStyle/>
          <a:p>
            <a:r>
              <a:rPr lang="fr-CA" dirty="0"/>
              <a:t>Prescrire des tests pour surveiller la thérapie médicamenteuse </a:t>
            </a:r>
          </a:p>
          <a:p>
            <a:r>
              <a:rPr lang="fr-CA" dirty="0"/>
              <a:t>Amorcer une thérapie médicamenteuse pour traiter l’herpès </a:t>
            </a:r>
            <a:r>
              <a:rPr lang="fr-CA" dirty="0" err="1"/>
              <a:t>zoster</a:t>
            </a:r>
            <a:r>
              <a:rPr lang="fr-CA" dirty="0"/>
              <a:t> et l’influenza</a:t>
            </a:r>
          </a:p>
          <a:p>
            <a:r>
              <a:rPr lang="fr-CA" dirty="0"/>
              <a:t>Amorcer une thérapie médicamenteuse pour traiter des conditions mineures</a:t>
            </a:r>
          </a:p>
          <a:p>
            <a:r>
              <a:rPr lang="fr-CA" dirty="0"/>
              <a:t>Amorcer une thérapie médicamenteuse pour traiter d’autres situations ou prévenir des problèmes de santé </a:t>
            </a:r>
          </a:p>
          <a:p>
            <a:r>
              <a:rPr lang="fr-CA" dirty="0"/>
              <a:t>Amorcer une thérapie médicamenteuse pour traiter des conditions en autosoins à l’aide de médicaments disponibles en vente libre  </a:t>
            </a:r>
          </a:p>
          <a:p>
            <a:r>
              <a:rPr lang="fr-CA" dirty="0"/>
              <a:t>Prescrire des vaccins</a:t>
            </a:r>
          </a:p>
          <a:p>
            <a:r>
              <a:rPr lang="fr-CA" dirty="0"/>
              <a:t>Prolonger une ordonnance </a:t>
            </a:r>
          </a:p>
          <a:p>
            <a:r>
              <a:rPr lang="fr-CA" dirty="0"/>
              <a:t>Administrer un médicament</a:t>
            </a:r>
          </a:p>
          <a:p>
            <a:r>
              <a:rPr lang="fr-CA" dirty="0"/>
              <a:t>Substituer un médicament</a:t>
            </a:r>
          </a:p>
        </p:txBody>
      </p:sp>
    </p:spTree>
    <p:extLst>
      <p:ext uri="{BB962C8B-B14F-4D97-AF65-F5344CB8AC3E}">
        <p14:creationId xmlns:p14="http://schemas.microsoft.com/office/powerpoint/2010/main" val="1520565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22D90-7535-4210-8B16-ACC57E6AF30B}"/>
              </a:ext>
            </a:extLst>
          </p:cNvPr>
          <p:cNvSpPr>
            <a:spLocks noGrp="1"/>
          </p:cNvSpPr>
          <p:nvPr>
            <p:ph type="title"/>
          </p:nvPr>
        </p:nvSpPr>
        <p:spPr/>
        <p:txBody>
          <a:bodyPr/>
          <a:lstStyle/>
          <a:p>
            <a:r>
              <a:rPr lang="fr-CA" dirty="0"/>
              <a:t>Nouvelles activités de la </a:t>
            </a:r>
            <a:r>
              <a:rPr lang="fr-CA" i="1" dirty="0"/>
              <a:t>Loi sur la pharmacie</a:t>
            </a:r>
          </a:p>
        </p:txBody>
      </p:sp>
      <p:sp>
        <p:nvSpPr>
          <p:cNvPr id="3" name="Espace réservé du contenu 2">
            <a:extLst>
              <a:ext uri="{FF2B5EF4-FFF2-40B4-BE49-F238E27FC236}">
                <a16:creationId xmlns:a16="http://schemas.microsoft.com/office/drawing/2014/main" id="{A3BE6BD6-18CC-4D20-AC36-E78D22177939}"/>
              </a:ext>
            </a:extLst>
          </p:cNvPr>
          <p:cNvSpPr>
            <a:spLocks noGrp="1"/>
          </p:cNvSpPr>
          <p:nvPr>
            <p:ph idx="1"/>
          </p:nvPr>
        </p:nvSpPr>
        <p:spPr/>
        <p:txBody>
          <a:bodyPr>
            <a:normAutofit/>
          </a:bodyPr>
          <a:lstStyle/>
          <a:p>
            <a:r>
              <a:rPr lang="fr-CA" dirty="0"/>
              <a:t>Évaluer la condition physique et mentale d’un patient</a:t>
            </a:r>
          </a:p>
          <a:p>
            <a:r>
              <a:rPr lang="fr-CA" dirty="0"/>
              <a:t>Modifier une thérapie médicamenteuse pour la </a:t>
            </a:r>
            <a:r>
              <a:rPr lang="fr-CA" b="1" dirty="0"/>
              <a:t>sécurité</a:t>
            </a:r>
            <a:r>
              <a:rPr lang="fr-CA" dirty="0"/>
              <a:t> ou l’</a:t>
            </a:r>
            <a:r>
              <a:rPr lang="fr-CA" b="1" dirty="0"/>
              <a:t>atteinte des cibles</a:t>
            </a:r>
            <a:r>
              <a:rPr lang="fr-CA" dirty="0"/>
              <a:t> thérapeutiques reconnues dont :</a:t>
            </a:r>
          </a:p>
          <a:p>
            <a:pPr lvl="1"/>
            <a:r>
              <a:rPr lang="fr-CA" dirty="0"/>
              <a:t>Forme pharmaceutique </a:t>
            </a:r>
          </a:p>
          <a:p>
            <a:pPr lvl="1"/>
            <a:r>
              <a:rPr lang="fr-CA" dirty="0"/>
              <a:t>Posologie </a:t>
            </a:r>
          </a:p>
          <a:p>
            <a:pPr lvl="1"/>
            <a:r>
              <a:rPr lang="fr-CA" dirty="0"/>
              <a:t>Concentration</a:t>
            </a:r>
          </a:p>
          <a:p>
            <a:pPr lvl="1"/>
            <a:r>
              <a:rPr lang="fr-CA" dirty="0"/>
              <a:t>Dose</a:t>
            </a:r>
          </a:p>
          <a:p>
            <a:pPr lvl="1"/>
            <a:r>
              <a:rPr lang="fr-CA" dirty="0"/>
              <a:t>Voie d’administration </a:t>
            </a:r>
          </a:p>
          <a:p>
            <a:pPr lvl="1"/>
            <a:r>
              <a:rPr lang="fr-CA" dirty="0"/>
              <a:t>Durée du traitement</a:t>
            </a:r>
          </a:p>
          <a:p>
            <a:pPr lvl="1"/>
            <a:r>
              <a:rPr lang="fr-CA" dirty="0"/>
              <a:t>Quantité prescrite</a:t>
            </a:r>
          </a:p>
          <a:p>
            <a:r>
              <a:rPr lang="fr-CA" dirty="0"/>
              <a:t>Établir des ententes de pratique avancée en partenariat </a:t>
            </a:r>
          </a:p>
        </p:txBody>
      </p:sp>
    </p:spTree>
    <p:extLst>
      <p:ext uri="{BB962C8B-B14F-4D97-AF65-F5344CB8AC3E}">
        <p14:creationId xmlns:p14="http://schemas.microsoft.com/office/powerpoint/2010/main" val="2126150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10;&#10;Description générée automatiquement">
            <a:extLst>
              <a:ext uri="{FF2B5EF4-FFF2-40B4-BE49-F238E27FC236}">
                <a16:creationId xmlns:a16="http://schemas.microsoft.com/office/drawing/2014/main" id="{99EEAF4A-840E-4CC9-A369-EC51902739FD}"/>
              </a:ext>
            </a:extLst>
          </p:cNvPr>
          <p:cNvPicPr>
            <a:picLocks noChangeAspect="1"/>
          </p:cNvPicPr>
          <p:nvPr/>
        </p:nvPicPr>
        <p:blipFill>
          <a:blip r:embed="rId3"/>
          <a:stretch>
            <a:fillRect/>
          </a:stretch>
        </p:blipFill>
        <p:spPr>
          <a:xfrm>
            <a:off x="214312" y="561974"/>
            <a:ext cx="5291175" cy="1971675"/>
          </a:xfrm>
          <a:prstGeom prst="rect">
            <a:avLst/>
          </a:prstGeom>
        </p:spPr>
      </p:pic>
      <p:pic>
        <p:nvPicPr>
          <p:cNvPr id="3" name="Image 2">
            <a:extLst>
              <a:ext uri="{FF2B5EF4-FFF2-40B4-BE49-F238E27FC236}">
                <a16:creationId xmlns:a16="http://schemas.microsoft.com/office/drawing/2014/main" id="{8CA4FE0F-9722-4432-85EE-33AC5A96B691}"/>
              </a:ext>
            </a:extLst>
          </p:cNvPr>
          <p:cNvPicPr>
            <a:picLocks noChangeAspect="1"/>
          </p:cNvPicPr>
          <p:nvPr/>
        </p:nvPicPr>
        <p:blipFill>
          <a:blip r:embed="rId4"/>
          <a:stretch>
            <a:fillRect/>
          </a:stretch>
        </p:blipFill>
        <p:spPr>
          <a:xfrm>
            <a:off x="0" y="2677886"/>
            <a:ext cx="5884146" cy="2804432"/>
          </a:xfrm>
          <a:prstGeom prst="rect">
            <a:avLst/>
          </a:prstGeom>
        </p:spPr>
      </p:pic>
      <p:pic>
        <p:nvPicPr>
          <p:cNvPr id="5" name="Image 4">
            <a:extLst>
              <a:ext uri="{FF2B5EF4-FFF2-40B4-BE49-F238E27FC236}">
                <a16:creationId xmlns:a16="http://schemas.microsoft.com/office/drawing/2014/main" id="{3D544595-78F1-42CD-BFA3-E62A47DB189F}"/>
              </a:ext>
            </a:extLst>
          </p:cNvPr>
          <p:cNvPicPr>
            <a:picLocks noChangeAspect="1"/>
          </p:cNvPicPr>
          <p:nvPr/>
        </p:nvPicPr>
        <p:blipFill>
          <a:blip r:embed="rId5"/>
          <a:stretch>
            <a:fillRect/>
          </a:stretch>
        </p:blipFill>
        <p:spPr>
          <a:xfrm>
            <a:off x="6484018" y="179538"/>
            <a:ext cx="5207239" cy="6678462"/>
          </a:xfrm>
          <a:prstGeom prst="rect">
            <a:avLst/>
          </a:prstGeom>
        </p:spPr>
      </p:pic>
    </p:spTree>
    <p:extLst>
      <p:ext uri="{BB962C8B-B14F-4D97-AF65-F5344CB8AC3E}">
        <p14:creationId xmlns:p14="http://schemas.microsoft.com/office/powerpoint/2010/main" val="2749897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61E68ED-DB92-41DD-B494-528EF9ABAB90}"/>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984528" y="2149778"/>
            <a:ext cx="4205310" cy="2802445"/>
          </a:xfrm>
          <a:prstGeom prst="rect">
            <a:avLst/>
          </a:prstGeom>
        </p:spPr>
      </p:pic>
      <p:pic>
        <p:nvPicPr>
          <p:cNvPr id="6" name="Image 5">
            <a:extLst>
              <a:ext uri="{FF2B5EF4-FFF2-40B4-BE49-F238E27FC236}">
                <a16:creationId xmlns:a16="http://schemas.microsoft.com/office/drawing/2014/main" id="{66430D6A-5DEA-4FD7-B773-76D18E6285BD}"/>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148490" y="2149778"/>
            <a:ext cx="4205310" cy="2802445"/>
          </a:xfrm>
          <a:prstGeom prst="rect">
            <a:avLst/>
          </a:prstGeom>
        </p:spPr>
      </p:pic>
      <p:sp>
        <p:nvSpPr>
          <p:cNvPr id="2" name="Titre 1">
            <a:extLst>
              <a:ext uri="{FF2B5EF4-FFF2-40B4-BE49-F238E27FC236}">
                <a16:creationId xmlns:a16="http://schemas.microsoft.com/office/drawing/2014/main" id="{E6B4CC44-3A7C-49E3-ADF8-0D0A14343037}"/>
              </a:ext>
            </a:extLst>
          </p:cNvPr>
          <p:cNvSpPr>
            <a:spLocks noGrp="1"/>
          </p:cNvSpPr>
          <p:nvPr>
            <p:ph type="title"/>
          </p:nvPr>
        </p:nvSpPr>
        <p:spPr/>
        <p:txBody>
          <a:bodyPr/>
          <a:lstStyle/>
          <a:p>
            <a:r>
              <a:rPr lang="fr-CA" dirty="0"/>
              <a:t>Pharmacie clinique : quels enseignements ?</a:t>
            </a:r>
          </a:p>
        </p:txBody>
      </p:sp>
      <p:pic>
        <p:nvPicPr>
          <p:cNvPr id="4" name="Image 3">
            <a:extLst>
              <a:ext uri="{FF2B5EF4-FFF2-40B4-BE49-F238E27FC236}">
                <a16:creationId xmlns:a16="http://schemas.microsoft.com/office/drawing/2014/main" id="{0E26201C-0222-4BBC-AA49-1D11E41A32A2}"/>
              </a:ext>
            </a:extLst>
          </p:cNvPr>
          <p:cNvPicPr>
            <a:picLocks noChangeAspect="1"/>
          </p:cNvPicPr>
          <p:nvPr/>
        </p:nvPicPr>
        <p:blipFill>
          <a:blip r:embed="rId7"/>
          <a:stretch>
            <a:fillRect/>
          </a:stretch>
        </p:blipFill>
        <p:spPr>
          <a:xfrm>
            <a:off x="4694777" y="1567716"/>
            <a:ext cx="2802445" cy="2802445"/>
          </a:xfrm>
          <a:prstGeom prst="rect">
            <a:avLst/>
          </a:prstGeom>
        </p:spPr>
      </p:pic>
      <p:sp>
        <p:nvSpPr>
          <p:cNvPr id="3" name="ZoneTexte 2">
            <a:extLst>
              <a:ext uri="{FF2B5EF4-FFF2-40B4-BE49-F238E27FC236}">
                <a16:creationId xmlns:a16="http://schemas.microsoft.com/office/drawing/2014/main" id="{716FA6A7-F73F-4043-A25F-9D892064A8CA}"/>
              </a:ext>
            </a:extLst>
          </p:cNvPr>
          <p:cNvSpPr txBox="1"/>
          <p:nvPr/>
        </p:nvSpPr>
        <p:spPr>
          <a:xfrm>
            <a:off x="4287259" y="5573486"/>
            <a:ext cx="4900284" cy="923330"/>
          </a:xfrm>
          <a:prstGeom prst="rect">
            <a:avLst/>
          </a:prstGeom>
          <a:noFill/>
        </p:spPr>
        <p:txBody>
          <a:bodyPr wrap="square" rtlCol="0">
            <a:spAutoFit/>
          </a:bodyPr>
          <a:lstStyle/>
          <a:p>
            <a:r>
              <a:rPr lang="fr-CA" sz="5400" dirty="0">
                <a:solidFill>
                  <a:srgbClr val="B11739"/>
                </a:solidFill>
              </a:rPr>
              <a:t>QUESTIONS ?</a:t>
            </a:r>
          </a:p>
        </p:txBody>
      </p:sp>
    </p:spTree>
    <p:extLst>
      <p:ext uri="{BB962C8B-B14F-4D97-AF65-F5344CB8AC3E}">
        <p14:creationId xmlns:p14="http://schemas.microsoft.com/office/powerpoint/2010/main" val="6767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1EFEFA5E-568E-4791-86F2-DAD36D27EF23}"/>
              </a:ext>
            </a:extLst>
          </p:cNvPr>
          <p:cNvSpPr txBox="1"/>
          <p:nvPr/>
        </p:nvSpPr>
        <p:spPr>
          <a:xfrm>
            <a:off x="2026938" y="5328845"/>
            <a:ext cx="8343899" cy="523220"/>
          </a:xfrm>
          <a:prstGeom prst="rect">
            <a:avLst/>
          </a:prstGeom>
          <a:noFill/>
        </p:spPr>
        <p:txBody>
          <a:bodyPr wrap="square" rtlCol="0">
            <a:spAutoFit/>
          </a:bodyPr>
          <a:lstStyle/>
          <a:p>
            <a:r>
              <a:rPr lang="fr-CA" sz="2800" dirty="0">
                <a:solidFill>
                  <a:schemeClr val="accent5">
                    <a:lumMod val="75000"/>
                  </a:schemeClr>
                </a:solidFill>
              </a:rPr>
              <a:t>www.twitter.com/pharmaciensAPES</a:t>
            </a:r>
          </a:p>
        </p:txBody>
      </p:sp>
      <p:pic>
        <p:nvPicPr>
          <p:cNvPr id="1026" name="Picture 2" descr="Twitter logo PNG">
            <a:extLst>
              <a:ext uri="{FF2B5EF4-FFF2-40B4-BE49-F238E27FC236}">
                <a16:creationId xmlns:a16="http://schemas.microsoft.com/office/drawing/2014/main" id="{124C5845-4096-4982-8591-542458EF8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24" y="5121261"/>
            <a:ext cx="925207" cy="92520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4D86E18F-0BF6-4948-A17A-625732EC3C90}"/>
              </a:ext>
            </a:extLst>
          </p:cNvPr>
          <p:cNvSpPr>
            <a:spLocks noGrp="1"/>
          </p:cNvSpPr>
          <p:nvPr>
            <p:ph type="title"/>
          </p:nvPr>
        </p:nvSpPr>
        <p:spPr/>
        <p:txBody>
          <a:bodyPr/>
          <a:lstStyle/>
          <a:p>
            <a:r>
              <a:rPr lang="fr-CA" dirty="0"/>
              <a:t>Contact</a:t>
            </a:r>
          </a:p>
        </p:txBody>
      </p:sp>
      <p:pic>
        <p:nvPicPr>
          <p:cNvPr id="2050" name="Picture 2" descr="RÃ©sultats de recherche d'images pour Â«Â logo linkedin pngÂ Â»">
            <a:extLst>
              <a:ext uri="{FF2B5EF4-FFF2-40B4-BE49-F238E27FC236}">
                <a16:creationId xmlns:a16="http://schemas.microsoft.com/office/drawing/2014/main" id="{B8FDBA57-981D-456C-92B1-D3280AD9D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681"/>
          <a:stretch/>
        </p:blipFill>
        <p:spPr bwMode="auto">
          <a:xfrm>
            <a:off x="833380" y="1418129"/>
            <a:ext cx="841831" cy="7795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Ã©sultats de recherche d'images pour Â«Â mail pngÂ Â»">
            <a:extLst>
              <a:ext uri="{FF2B5EF4-FFF2-40B4-BE49-F238E27FC236}">
                <a16:creationId xmlns:a16="http://schemas.microsoft.com/office/drawing/2014/main" id="{9DF746A3-239B-47E2-B02F-98D0B79F1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379" y="2338101"/>
            <a:ext cx="948551" cy="94855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E0A15DB-7D19-4011-B786-4C6D7CCA530A}"/>
              </a:ext>
            </a:extLst>
          </p:cNvPr>
          <p:cNvSpPr txBox="1"/>
          <p:nvPr/>
        </p:nvSpPr>
        <p:spPr>
          <a:xfrm>
            <a:off x="1925338" y="2532038"/>
            <a:ext cx="5032256" cy="523220"/>
          </a:xfrm>
          <a:prstGeom prst="rect">
            <a:avLst/>
          </a:prstGeom>
          <a:noFill/>
        </p:spPr>
        <p:txBody>
          <a:bodyPr wrap="square" rtlCol="0">
            <a:spAutoFit/>
          </a:bodyPr>
          <a:lstStyle/>
          <a:p>
            <a:r>
              <a:rPr lang="fr-CA" sz="2800" dirty="0">
                <a:solidFill>
                  <a:schemeClr val="accent5">
                    <a:lumMod val="75000"/>
                  </a:schemeClr>
                </a:solidFill>
              </a:rPr>
              <a:t>nmarceau@apesquebec.org</a:t>
            </a:r>
          </a:p>
        </p:txBody>
      </p:sp>
      <p:pic>
        <p:nvPicPr>
          <p:cNvPr id="2056" name="Picture 8" descr="RÃ©sultats de recherche d'images pour Â«Â website pngÂ Â»">
            <a:extLst>
              <a:ext uri="{FF2B5EF4-FFF2-40B4-BE49-F238E27FC236}">
                <a16:creationId xmlns:a16="http://schemas.microsoft.com/office/drawing/2014/main" id="{E73729D4-687D-4CCA-9169-EA290C56F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380" y="3302579"/>
            <a:ext cx="948550" cy="94855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B219117-3F6D-4B8A-A396-3C57378B3623}"/>
              </a:ext>
            </a:extLst>
          </p:cNvPr>
          <p:cNvSpPr txBox="1"/>
          <p:nvPr/>
        </p:nvSpPr>
        <p:spPr>
          <a:xfrm>
            <a:off x="1925339" y="3484537"/>
            <a:ext cx="5032256" cy="523220"/>
          </a:xfrm>
          <a:prstGeom prst="rect">
            <a:avLst/>
          </a:prstGeom>
          <a:noFill/>
        </p:spPr>
        <p:txBody>
          <a:bodyPr wrap="square" rtlCol="0">
            <a:spAutoFit/>
          </a:bodyPr>
          <a:lstStyle/>
          <a:p>
            <a:r>
              <a:rPr lang="fr-CA" sz="2800" dirty="0">
                <a:solidFill>
                  <a:schemeClr val="accent5">
                    <a:lumMod val="75000"/>
                  </a:schemeClr>
                </a:solidFill>
              </a:rPr>
              <a:t>www.apesquebec.org</a:t>
            </a:r>
          </a:p>
        </p:txBody>
      </p:sp>
      <p:pic>
        <p:nvPicPr>
          <p:cNvPr id="2062" name="Picture 14" descr="RÃ©sultats de recherche d'images pour Â«Â facebook pngÂ Â»">
            <a:extLst>
              <a:ext uri="{FF2B5EF4-FFF2-40B4-BE49-F238E27FC236}">
                <a16:creationId xmlns:a16="http://schemas.microsoft.com/office/drawing/2014/main" id="{89FB59FC-423D-49D3-B7E4-9931DA4A7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332" y="4333111"/>
            <a:ext cx="1233006" cy="69459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BC3BE92C-D097-4549-B6F9-961965E3C13E}"/>
              </a:ext>
            </a:extLst>
          </p:cNvPr>
          <p:cNvSpPr txBox="1"/>
          <p:nvPr/>
        </p:nvSpPr>
        <p:spPr>
          <a:xfrm>
            <a:off x="1976137" y="4433083"/>
            <a:ext cx="8343899" cy="523220"/>
          </a:xfrm>
          <a:prstGeom prst="rect">
            <a:avLst/>
          </a:prstGeom>
          <a:noFill/>
        </p:spPr>
        <p:txBody>
          <a:bodyPr wrap="square" rtlCol="0">
            <a:spAutoFit/>
          </a:bodyPr>
          <a:lstStyle/>
          <a:p>
            <a:r>
              <a:rPr lang="fr-CA" sz="2800" dirty="0">
                <a:solidFill>
                  <a:schemeClr val="accent5">
                    <a:lumMod val="75000"/>
                  </a:schemeClr>
                </a:solidFill>
              </a:rPr>
              <a:t>www.facebook.com/PharmaciensEtablissements</a:t>
            </a:r>
          </a:p>
        </p:txBody>
      </p:sp>
      <p:sp>
        <p:nvSpPr>
          <p:cNvPr id="17" name="ZoneTexte 16">
            <a:extLst>
              <a:ext uri="{FF2B5EF4-FFF2-40B4-BE49-F238E27FC236}">
                <a16:creationId xmlns:a16="http://schemas.microsoft.com/office/drawing/2014/main" id="{D0C3CE97-0801-472D-A40D-6217F31128B9}"/>
              </a:ext>
            </a:extLst>
          </p:cNvPr>
          <p:cNvSpPr txBox="1"/>
          <p:nvPr/>
        </p:nvSpPr>
        <p:spPr>
          <a:xfrm>
            <a:off x="1925338" y="1546200"/>
            <a:ext cx="8445499" cy="523220"/>
          </a:xfrm>
          <a:prstGeom prst="rect">
            <a:avLst/>
          </a:prstGeom>
          <a:noFill/>
        </p:spPr>
        <p:txBody>
          <a:bodyPr wrap="square" rtlCol="0">
            <a:spAutoFit/>
          </a:bodyPr>
          <a:lstStyle/>
          <a:p>
            <a:r>
              <a:rPr lang="fr-CA" sz="2800" dirty="0">
                <a:solidFill>
                  <a:schemeClr val="accent5">
                    <a:lumMod val="75000"/>
                  </a:schemeClr>
                </a:solidFill>
              </a:rPr>
              <a:t>ca.linkedin.com/in/nathalie-marceau-646189104</a:t>
            </a:r>
          </a:p>
        </p:txBody>
      </p:sp>
      <p:pic>
        <p:nvPicPr>
          <p:cNvPr id="2066" name="Picture 18" descr="Image associÃ©e">
            <a:extLst>
              <a:ext uri="{FF2B5EF4-FFF2-40B4-BE49-F238E27FC236}">
                <a16:creationId xmlns:a16="http://schemas.microsoft.com/office/drawing/2014/main" id="{3C7CB261-D573-4B50-BEF6-527E9E1D21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4630" y="2209800"/>
            <a:ext cx="2438400" cy="24384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a:extLst>
              <a:ext uri="{FF2B5EF4-FFF2-40B4-BE49-F238E27FC236}">
                <a16:creationId xmlns:a16="http://schemas.microsoft.com/office/drawing/2014/main" id="{2FB85C98-A361-4CBB-A804-339C16AFFC38}"/>
              </a:ext>
            </a:extLst>
          </p:cNvPr>
          <p:cNvGrpSpPr/>
          <p:nvPr/>
        </p:nvGrpSpPr>
        <p:grpSpPr>
          <a:xfrm>
            <a:off x="2117843" y="1441293"/>
            <a:ext cx="8144571" cy="4361079"/>
            <a:chOff x="2175465" y="1480920"/>
            <a:chExt cx="8144571" cy="4361079"/>
          </a:xfrm>
        </p:grpSpPr>
        <p:sp>
          <p:nvSpPr>
            <p:cNvPr id="12" name="Rectangle : coins arrondis 11">
              <a:extLst>
                <a:ext uri="{FF2B5EF4-FFF2-40B4-BE49-F238E27FC236}">
                  <a16:creationId xmlns:a16="http://schemas.microsoft.com/office/drawing/2014/main" id="{6519A712-C759-41EE-8284-4682C14753C7}"/>
                </a:ext>
              </a:extLst>
            </p:cNvPr>
            <p:cNvSpPr/>
            <p:nvPr/>
          </p:nvSpPr>
          <p:spPr>
            <a:xfrm>
              <a:off x="2175465" y="1480920"/>
              <a:ext cx="8144571" cy="4361079"/>
            </a:xfrm>
            <a:prstGeom prst="roundRect">
              <a:avLst/>
            </a:prstGeom>
            <a:solidFill>
              <a:schemeClr val="bg2">
                <a:lumMod val="50000"/>
                <a:alpha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8" name="Image 17">
              <a:extLst>
                <a:ext uri="{FF2B5EF4-FFF2-40B4-BE49-F238E27FC236}">
                  <a16:creationId xmlns:a16="http://schemas.microsoft.com/office/drawing/2014/main" id="{983419FF-73FD-4C5F-BDDA-2B7A02C28F37}"/>
                </a:ext>
              </a:extLst>
            </p:cNvPr>
            <p:cNvPicPr>
              <a:picLocks noChangeAspect="1"/>
            </p:cNvPicPr>
            <p:nvPr/>
          </p:nvPicPr>
          <p:blipFill>
            <a:blip r:embed="rId9"/>
            <a:stretch>
              <a:fillRect/>
            </a:stretch>
          </p:blipFill>
          <p:spPr>
            <a:xfrm>
              <a:off x="2925107" y="2292281"/>
              <a:ext cx="2632217" cy="2159240"/>
            </a:xfrm>
            <a:prstGeom prst="rect">
              <a:avLst/>
            </a:prstGeom>
            <a:effectLst>
              <a:outerShdw blurRad="50800" dist="38100" dir="2700000" algn="tl" rotWithShape="0">
                <a:prstClr val="black">
                  <a:alpha val="40000"/>
                </a:prstClr>
              </a:outerShdw>
            </a:effectLst>
          </p:spPr>
        </p:pic>
        <p:sp>
          <p:nvSpPr>
            <p:cNvPr id="19" name="ZoneTexte 18">
              <a:extLst>
                <a:ext uri="{FF2B5EF4-FFF2-40B4-BE49-F238E27FC236}">
                  <a16:creationId xmlns:a16="http://schemas.microsoft.com/office/drawing/2014/main" id="{4DB2B2C5-EAD6-40D0-8704-AA59F9397DD4}"/>
                </a:ext>
              </a:extLst>
            </p:cNvPr>
            <p:cNvSpPr txBox="1"/>
            <p:nvPr/>
          </p:nvSpPr>
          <p:spPr>
            <a:xfrm>
              <a:off x="5722261" y="2480443"/>
              <a:ext cx="4160477" cy="1246495"/>
            </a:xfrm>
            <a:prstGeom prst="rect">
              <a:avLst/>
            </a:prstGeom>
            <a:noFill/>
          </p:spPr>
          <p:txBody>
            <a:bodyPr wrap="square" rtlCol="0">
              <a:spAutoFit/>
            </a:bodyPr>
            <a:lstStyle/>
            <a:p>
              <a:pPr algn="ctr"/>
              <a:r>
                <a:rPr lang="fr-CA" sz="7500" dirty="0">
                  <a:solidFill>
                    <a:schemeClr val="bg1"/>
                  </a:solidFill>
                </a:rPr>
                <a:t>PODCAST</a:t>
              </a:r>
            </a:p>
          </p:txBody>
        </p:sp>
        <p:sp>
          <p:nvSpPr>
            <p:cNvPr id="29" name="ZoneTexte 28">
              <a:extLst>
                <a:ext uri="{FF2B5EF4-FFF2-40B4-BE49-F238E27FC236}">
                  <a16:creationId xmlns:a16="http://schemas.microsoft.com/office/drawing/2014/main" id="{E584FC05-F9AC-4B14-A173-49D3A3D1167A}"/>
                </a:ext>
              </a:extLst>
            </p:cNvPr>
            <p:cNvSpPr txBox="1"/>
            <p:nvPr/>
          </p:nvSpPr>
          <p:spPr>
            <a:xfrm>
              <a:off x="5773059" y="3570297"/>
              <a:ext cx="4042510" cy="523220"/>
            </a:xfrm>
            <a:prstGeom prst="rect">
              <a:avLst/>
            </a:prstGeom>
            <a:noFill/>
          </p:spPr>
          <p:txBody>
            <a:bodyPr wrap="square" rtlCol="0">
              <a:spAutoFit/>
            </a:bodyPr>
            <a:lstStyle/>
            <a:p>
              <a:pPr algn="ctr"/>
              <a:r>
                <a:rPr lang="fr-CA" sz="2800" dirty="0">
                  <a:solidFill>
                    <a:schemeClr val="bg1"/>
                  </a:solidFill>
                </a:rPr>
                <a:t>PHARMACIE  D’HÔPITAL</a:t>
              </a:r>
            </a:p>
          </p:txBody>
        </p:sp>
        <p:sp>
          <p:nvSpPr>
            <p:cNvPr id="20" name="Rectangle 19">
              <a:extLst>
                <a:ext uri="{FF2B5EF4-FFF2-40B4-BE49-F238E27FC236}">
                  <a16:creationId xmlns:a16="http://schemas.microsoft.com/office/drawing/2014/main" id="{AF035BE0-5B1A-420C-8190-9C6671C114B4}"/>
                </a:ext>
              </a:extLst>
            </p:cNvPr>
            <p:cNvSpPr/>
            <p:nvPr/>
          </p:nvSpPr>
          <p:spPr>
            <a:xfrm>
              <a:off x="2218936" y="4669193"/>
              <a:ext cx="8101100" cy="707886"/>
            </a:xfrm>
            <a:prstGeom prst="rect">
              <a:avLst/>
            </a:prstGeom>
          </p:spPr>
          <p:txBody>
            <a:bodyPr wrap="square">
              <a:spAutoFit/>
            </a:bodyPr>
            <a:lstStyle/>
            <a:p>
              <a:pPr algn="ctr"/>
              <a:r>
                <a:rPr lang="fr-CA" sz="4000" kern="1000" spc="150" dirty="0">
                  <a:solidFill>
                    <a:schemeClr val="bg1"/>
                  </a:solidFill>
                </a:rPr>
                <a:t>www.apesquebec.org/podcast</a:t>
              </a:r>
            </a:p>
          </p:txBody>
        </p:sp>
      </p:grpSp>
    </p:spTree>
    <p:extLst>
      <p:ext uri="{BB962C8B-B14F-4D97-AF65-F5344CB8AC3E}">
        <p14:creationId xmlns:p14="http://schemas.microsoft.com/office/powerpoint/2010/main" val="1194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2066"/>
                                        </p:tgtEl>
                                        <p:attrNameLst>
                                          <p:attrName>style.visibility</p:attrName>
                                        </p:attrNameLst>
                                      </p:cBhvr>
                                      <p:to>
                                        <p:strVal val="visible"/>
                                      </p:to>
                                    </p:set>
                                    <p:anim calcmode="lin" valueType="num">
                                      <p:cBhvr>
                                        <p:cTn id="7" dur="1000" fill="hold"/>
                                        <p:tgtEl>
                                          <p:spTgt spid="2066"/>
                                        </p:tgtEl>
                                        <p:attrNameLst>
                                          <p:attrName>ppt_w</p:attrName>
                                        </p:attrNameLst>
                                      </p:cBhvr>
                                      <p:tavLst>
                                        <p:tav tm="0">
                                          <p:val>
                                            <p:fltVal val="0"/>
                                          </p:val>
                                        </p:tav>
                                        <p:tav tm="100000">
                                          <p:val>
                                            <p:strVal val="#ppt_w"/>
                                          </p:val>
                                        </p:tav>
                                      </p:tavLst>
                                    </p:anim>
                                    <p:anim calcmode="lin" valueType="num">
                                      <p:cBhvr>
                                        <p:cTn id="8" dur="1000" fill="hold"/>
                                        <p:tgtEl>
                                          <p:spTgt spid="2066"/>
                                        </p:tgtEl>
                                        <p:attrNameLst>
                                          <p:attrName>ppt_h</p:attrName>
                                        </p:attrNameLst>
                                      </p:cBhvr>
                                      <p:tavLst>
                                        <p:tav tm="0">
                                          <p:val>
                                            <p:fltVal val="0"/>
                                          </p:val>
                                        </p:tav>
                                        <p:tav tm="100000">
                                          <p:val>
                                            <p:strVal val="#ppt_h"/>
                                          </p:val>
                                        </p:tav>
                                      </p:tavLst>
                                    </p:anim>
                                    <p:anim calcmode="lin" valueType="num">
                                      <p:cBhvr>
                                        <p:cTn id="9" dur="1000" fill="hold"/>
                                        <p:tgtEl>
                                          <p:spTgt spid="2066"/>
                                        </p:tgtEl>
                                        <p:attrNameLst>
                                          <p:attrName>style.rotation</p:attrName>
                                        </p:attrNameLst>
                                      </p:cBhvr>
                                      <p:tavLst>
                                        <p:tav tm="0">
                                          <p:val>
                                            <p:fltVal val="90"/>
                                          </p:val>
                                        </p:tav>
                                        <p:tav tm="100000">
                                          <p:val>
                                            <p:fltVal val="0"/>
                                          </p:val>
                                        </p:tav>
                                      </p:tavLst>
                                    </p:anim>
                                    <p:animEffect transition="in" filter="fade">
                                      <p:cBhvr>
                                        <p:cTn id="10" dur="1000"/>
                                        <p:tgtEl>
                                          <p:spTgt spid="206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14458-027C-4293-B904-CCA6CA4AC8F4}"/>
              </a:ext>
            </a:extLst>
          </p:cNvPr>
          <p:cNvSpPr>
            <a:spLocks noGrp="1"/>
          </p:cNvSpPr>
          <p:nvPr>
            <p:ph type="title"/>
          </p:nvPr>
        </p:nvSpPr>
        <p:spPr/>
        <p:txBody>
          <a:bodyPr/>
          <a:lstStyle/>
          <a:p>
            <a:r>
              <a:rPr lang="fr-CA" dirty="0"/>
              <a:t>Exemples d’indicateurs </a:t>
            </a:r>
          </a:p>
        </p:txBody>
      </p:sp>
      <p:graphicFrame>
        <p:nvGraphicFramePr>
          <p:cNvPr id="7" name="Espace réservé du contenu 6">
            <a:extLst>
              <a:ext uri="{FF2B5EF4-FFF2-40B4-BE49-F238E27FC236}">
                <a16:creationId xmlns:a16="http://schemas.microsoft.com/office/drawing/2014/main" id="{6C9F79F8-6930-4294-927C-F8F68806AAB8}"/>
              </a:ext>
            </a:extLst>
          </p:cNvPr>
          <p:cNvGraphicFramePr>
            <a:graphicFrameLocks noGrp="1"/>
          </p:cNvGraphicFramePr>
          <p:nvPr>
            <p:ph idx="1"/>
            <p:extLst>
              <p:ext uri="{D42A27DB-BD31-4B8C-83A1-F6EECF244321}">
                <p14:modId xmlns:p14="http://schemas.microsoft.com/office/powerpoint/2010/main" val="3061691963"/>
              </p:ext>
            </p:extLst>
          </p:nvPr>
        </p:nvGraphicFramePr>
        <p:xfrm>
          <a:off x="838200" y="1431729"/>
          <a:ext cx="10515600" cy="5308600"/>
        </p:xfrm>
        <a:graphic>
          <a:graphicData uri="http://schemas.openxmlformats.org/drawingml/2006/table">
            <a:tbl>
              <a:tblPr firstRow="1" bandRow="1">
                <a:tableStyleId>{5C22544A-7EE6-4342-B048-85BDC9FD1C3A}</a:tableStyleId>
              </a:tblPr>
              <a:tblGrid>
                <a:gridCol w="2613660">
                  <a:extLst>
                    <a:ext uri="{9D8B030D-6E8A-4147-A177-3AD203B41FA5}">
                      <a16:colId xmlns:a16="http://schemas.microsoft.com/office/drawing/2014/main" val="1782868251"/>
                    </a:ext>
                  </a:extLst>
                </a:gridCol>
                <a:gridCol w="7901940">
                  <a:extLst>
                    <a:ext uri="{9D8B030D-6E8A-4147-A177-3AD203B41FA5}">
                      <a16:colId xmlns:a16="http://schemas.microsoft.com/office/drawing/2014/main" val="3338552221"/>
                    </a:ext>
                  </a:extLst>
                </a:gridCol>
              </a:tblGrid>
              <a:tr h="370840">
                <a:tc>
                  <a:txBody>
                    <a:bodyPr/>
                    <a:lstStyle/>
                    <a:p>
                      <a:r>
                        <a:rPr lang="fr-CA" dirty="0">
                          <a:latin typeface="Segoe UI Semilight" panose="020B0402040204020203" pitchFamily="34" charset="0"/>
                          <a:cs typeface="Segoe UI Semilight" panose="020B0402040204020203" pitchFamily="34" charset="0"/>
                        </a:rPr>
                        <a:t>Dimension</a:t>
                      </a:r>
                    </a:p>
                  </a:txBody>
                  <a:tcPr/>
                </a:tc>
                <a:tc>
                  <a:txBody>
                    <a:bodyPr/>
                    <a:lstStyle/>
                    <a:p>
                      <a:r>
                        <a:rPr lang="fr-CA" dirty="0">
                          <a:latin typeface="Segoe UI Semilight" panose="020B0402040204020203" pitchFamily="34" charset="0"/>
                          <a:cs typeface="Segoe UI Semilight" panose="020B0402040204020203" pitchFamily="34" charset="0"/>
                        </a:rPr>
                        <a:t>Exemples d’indicateurs</a:t>
                      </a:r>
                    </a:p>
                  </a:txBody>
                  <a:tcPr/>
                </a:tc>
                <a:extLst>
                  <a:ext uri="{0D108BD9-81ED-4DB2-BD59-A6C34878D82A}">
                    <a16:rowId xmlns:a16="http://schemas.microsoft.com/office/drawing/2014/main" val="1351651986"/>
                  </a:ext>
                </a:extLst>
              </a:tr>
              <a:tr h="370840">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Pertinence</a:t>
                      </a:r>
                    </a:p>
                  </a:txBody>
                  <a:tcPr/>
                </a:tc>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 d’heures de soins pharmaceutiques par usager</a:t>
                      </a:r>
                    </a:p>
                    <a:p>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 d’usagers rencontrés par un pharmacien pour enseignement</a:t>
                      </a:r>
                    </a:p>
                    <a:p>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txBody>
                  <a:tcPr/>
                </a:tc>
                <a:extLst>
                  <a:ext uri="{0D108BD9-81ED-4DB2-BD59-A6C34878D82A}">
                    <a16:rowId xmlns:a16="http://schemas.microsoft.com/office/drawing/2014/main" val="445811827"/>
                  </a:ext>
                </a:extLst>
              </a:tr>
              <a:tr h="370840">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Qualité et sécurité</a:t>
                      </a:r>
                    </a:p>
                  </a:txBody>
                  <a:tcPr/>
                </a:tc>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 d’usagers pour lesquels un BCM a été réalisé à l’admission</a:t>
                      </a:r>
                    </a:p>
                    <a:p>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 d’usagers pour lesquels un BCM a été réalisé au congé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txBody>
                  <a:tcPr/>
                </a:tc>
                <a:extLst>
                  <a:ext uri="{0D108BD9-81ED-4DB2-BD59-A6C34878D82A}">
                    <a16:rowId xmlns:a16="http://schemas.microsoft.com/office/drawing/2014/main" val="1558379531"/>
                  </a:ext>
                </a:extLst>
              </a:tr>
              <a:tr h="370840">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Efficience</a:t>
                      </a:r>
                    </a:p>
                  </a:txBody>
                  <a:tcPr/>
                </a:tc>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 d’ordonnances traitées dans les délais convenus</a:t>
                      </a:r>
                    </a:p>
                    <a:p>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txBody>
                  <a:tcPr/>
                </a:tc>
                <a:extLst>
                  <a:ext uri="{0D108BD9-81ED-4DB2-BD59-A6C34878D82A}">
                    <a16:rowId xmlns:a16="http://schemas.microsoft.com/office/drawing/2014/main" val="3187213336"/>
                  </a:ext>
                </a:extLst>
              </a:tr>
              <a:tr h="370840">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Innovation et amélioration</a:t>
                      </a:r>
                    </a:p>
                  </a:txBody>
                  <a:tcPr/>
                </a:tc>
                <a:tc>
                  <a:txBody>
                    <a:bodyPr/>
                    <a:lstStyle/>
                    <a:p>
                      <a:r>
                        <a:rPr lang="fr-CA" sz="2000" kern="1200" dirty="0">
                          <a:solidFill>
                            <a:schemeClr val="dk1"/>
                          </a:solidFill>
                          <a:effectLst/>
                          <a:latin typeface="Segoe UI Semilight" panose="020B0402040204020203" pitchFamily="34" charset="0"/>
                          <a:ea typeface="+mn-ea"/>
                          <a:cs typeface="Segoe UI Semilight" panose="020B0402040204020203" pitchFamily="34" charset="0"/>
                        </a:rPr>
                        <a:t># de productions scientifiques produites par ETP pharmacien</a:t>
                      </a:r>
                    </a:p>
                    <a:p>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200" dirty="0">
                          <a:solidFill>
                            <a:schemeClr val="dk1"/>
                          </a:solidFill>
                          <a:effectLst/>
                          <a:latin typeface="Segoe UI Semilight" panose="020B0402040204020203" pitchFamily="34" charset="0"/>
                          <a:ea typeface="+mn-ea"/>
                          <a:cs typeface="Segoe UI Semilight" panose="020B0402040204020203" pitchFamily="34" charset="0"/>
                        </a:rPr>
                        <a:t>% d’instances de gouvernance clinique de l’établissement auxquelles siège un pharmacien</a:t>
                      </a:r>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p>
                      <a:endParaRPr lang="fr-CA" sz="2000" kern="1200" dirty="0">
                        <a:solidFill>
                          <a:schemeClr val="dk1"/>
                        </a:solidFill>
                        <a:effectLst/>
                        <a:latin typeface="Segoe UI Semilight" panose="020B0402040204020203" pitchFamily="34" charset="0"/>
                        <a:ea typeface="+mn-ea"/>
                        <a:cs typeface="Segoe UI Semilight" panose="020B0402040204020203" pitchFamily="34" charset="0"/>
                      </a:endParaRPr>
                    </a:p>
                  </a:txBody>
                  <a:tcPr/>
                </a:tc>
                <a:extLst>
                  <a:ext uri="{0D108BD9-81ED-4DB2-BD59-A6C34878D82A}">
                    <a16:rowId xmlns:a16="http://schemas.microsoft.com/office/drawing/2014/main" val="3731765248"/>
                  </a:ext>
                </a:extLst>
              </a:tr>
            </a:tbl>
          </a:graphicData>
        </a:graphic>
      </p:graphicFrame>
    </p:spTree>
    <p:extLst>
      <p:ext uri="{BB962C8B-B14F-4D97-AF65-F5344CB8AC3E}">
        <p14:creationId xmlns:p14="http://schemas.microsoft.com/office/powerpoint/2010/main" val="2973959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Graphique 14" descr="Discussion">
            <a:extLst>
              <a:ext uri="{FF2B5EF4-FFF2-40B4-BE49-F238E27FC236}">
                <a16:creationId xmlns:a16="http://schemas.microsoft.com/office/drawing/2014/main" id="{3AE0F95C-1678-4B1C-84FD-DA54650F4F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3150" y="1255100"/>
            <a:ext cx="2529662" cy="2254767"/>
          </a:xfrm>
          <a:prstGeom prst="rect">
            <a:avLst/>
          </a:prstGeom>
        </p:spPr>
      </p:pic>
      <p:sp>
        <p:nvSpPr>
          <p:cNvPr id="2" name="Titre 1">
            <a:extLst>
              <a:ext uri="{FF2B5EF4-FFF2-40B4-BE49-F238E27FC236}">
                <a16:creationId xmlns:a16="http://schemas.microsoft.com/office/drawing/2014/main" id="{509DCD19-39B2-445C-BDC2-AE9F97B25E04}"/>
              </a:ext>
            </a:extLst>
          </p:cNvPr>
          <p:cNvSpPr>
            <a:spLocks noGrp="1"/>
          </p:cNvSpPr>
          <p:nvPr>
            <p:ph type="title"/>
          </p:nvPr>
        </p:nvSpPr>
        <p:spPr>
          <a:xfrm>
            <a:off x="838200" y="130342"/>
            <a:ext cx="10515600" cy="1325563"/>
          </a:xfrm>
        </p:spPr>
        <p:txBody>
          <a:bodyPr/>
          <a:lstStyle/>
          <a:p>
            <a:r>
              <a:rPr lang="fr-CA" dirty="0"/>
              <a:t>Action 	</a:t>
            </a:r>
            <a:r>
              <a:rPr lang="fr-CA" dirty="0">
                <a:latin typeface="Segoe UI Semibold" panose="020B0702040204020203" pitchFamily="34" charset="0"/>
                <a:cs typeface="Segoe UI Semibold" panose="020B0702040204020203" pitchFamily="34" charset="0"/>
              </a:rPr>
              <a:t>Déterminer des ratios</a:t>
            </a:r>
            <a:br>
              <a:rPr lang="fr-CA" dirty="0"/>
            </a:br>
            <a:r>
              <a:rPr lang="fr-CA" dirty="0"/>
              <a:t>Exemple	</a:t>
            </a:r>
            <a:r>
              <a:rPr lang="fr-CA" dirty="0">
                <a:latin typeface="Segoe UI Semibold" panose="020B0702040204020203" pitchFamily="34" charset="0"/>
                <a:cs typeface="Segoe UI Semibold" panose="020B0702040204020203" pitchFamily="34" charset="0"/>
              </a:rPr>
              <a:t>Parcours d’un patient en chimio</a:t>
            </a:r>
          </a:p>
        </p:txBody>
      </p:sp>
      <p:pic>
        <p:nvPicPr>
          <p:cNvPr id="6" name="Graphique 5" descr="Homme">
            <a:extLst>
              <a:ext uri="{FF2B5EF4-FFF2-40B4-BE49-F238E27FC236}">
                <a16:creationId xmlns:a16="http://schemas.microsoft.com/office/drawing/2014/main" id="{87BFF578-60CB-4161-9FDD-D51090C0E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08" y="3204787"/>
            <a:ext cx="1231598" cy="1231598"/>
          </a:xfrm>
          <a:prstGeom prst="rect">
            <a:avLst/>
          </a:prstGeom>
        </p:spPr>
      </p:pic>
      <p:pic>
        <p:nvPicPr>
          <p:cNvPr id="11" name="Graphique 10" descr="Intraveineuse">
            <a:extLst>
              <a:ext uri="{FF2B5EF4-FFF2-40B4-BE49-F238E27FC236}">
                <a16:creationId xmlns:a16="http://schemas.microsoft.com/office/drawing/2014/main" id="{F2F50B3F-7F78-410F-84E2-70EC9C2631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7936" y="2090145"/>
            <a:ext cx="603905" cy="603905"/>
          </a:xfrm>
          <a:prstGeom prst="rect">
            <a:avLst/>
          </a:prstGeom>
        </p:spPr>
      </p:pic>
      <p:pic>
        <p:nvPicPr>
          <p:cNvPr id="13" name="Graphique 12" descr="Médecine">
            <a:extLst>
              <a:ext uri="{FF2B5EF4-FFF2-40B4-BE49-F238E27FC236}">
                <a16:creationId xmlns:a16="http://schemas.microsoft.com/office/drawing/2014/main" id="{2DFF0644-E2D4-434D-9D5A-229F977610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2042" y="2108445"/>
            <a:ext cx="665192" cy="665192"/>
          </a:xfrm>
          <a:prstGeom prst="rect">
            <a:avLst/>
          </a:prstGeom>
        </p:spPr>
      </p:pic>
      <p:sp>
        <p:nvSpPr>
          <p:cNvPr id="19" name="ZoneTexte 18">
            <a:extLst>
              <a:ext uri="{FF2B5EF4-FFF2-40B4-BE49-F238E27FC236}">
                <a16:creationId xmlns:a16="http://schemas.microsoft.com/office/drawing/2014/main" id="{7B069220-58F7-41E7-B0DC-BEBF93818FFF}"/>
              </a:ext>
            </a:extLst>
          </p:cNvPr>
          <p:cNvSpPr txBox="1"/>
          <p:nvPr/>
        </p:nvSpPr>
        <p:spPr>
          <a:xfrm>
            <a:off x="2526378" y="5045013"/>
            <a:ext cx="2778000" cy="1754326"/>
          </a:xfrm>
          <a:prstGeom prst="rect">
            <a:avLst/>
          </a:prstGeom>
          <a:noFill/>
        </p:spPr>
        <p:txBody>
          <a:bodyPr wrap="square" rtlCol="0">
            <a:spAutoFit/>
          </a:bodyPr>
          <a:lstStyle/>
          <a:p>
            <a:r>
              <a:rPr lang="fr-CA" dirty="0">
                <a:solidFill>
                  <a:schemeClr val="accent1">
                    <a:lumMod val="50000"/>
                  </a:schemeClr>
                </a:solidFill>
              </a:rPr>
              <a:t>Rencontre ph-patient : </a:t>
            </a:r>
          </a:p>
          <a:p>
            <a:r>
              <a:rPr lang="fr-CA" dirty="0">
                <a:solidFill>
                  <a:schemeClr val="accent1">
                    <a:lumMod val="50000"/>
                  </a:schemeClr>
                </a:solidFill>
              </a:rPr>
              <a:t>Histoire pharmaco  </a:t>
            </a:r>
          </a:p>
          <a:p>
            <a:r>
              <a:rPr lang="fr-CA" dirty="0">
                <a:solidFill>
                  <a:schemeClr val="accent1">
                    <a:lumMod val="50000"/>
                  </a:schemeClr>
                </a:solidFill>
              </a:rPr>
              <a:t>Enseignement chimio </a:t>
            </a:r>
          </a:p>
          <a:p>
            <a:r>
              <a:rPr lang="fr-CA" dirty="0">
                <a:solidFill>
                  <a:schemeClr val="accent1">
                    <a:lumMod val="50000"/>
                  </a:schemeClr>
                </a:solidFill>
              </a:rPr>
              <a:t>Réponses aux questions</a:t>
            </a:r>
          </a:p>
          <a:p>
            <a:r>
              <a:rPr lang="fr-CA" dirty="0">
                <a:solidFill>
                  <a:schemeClr val="accent1">
                    <a:lumMod val="50000"/>
                  </a:schemeClr>
                </a:solidFill>
              </a:rPr>
              <a:t>± Interventions pharmaceutiques</a:t>
            </a:r>
          </a:p>
        </p:txBody>
      </p:sp>
      <p:pic>
        <p:nvPicPr>
          <p:cNvPr id="20" name="Image 19">
            <a:extLst>
              <a:ext uri="{FF2B5EF4-FFF2-40B4-BE49-F238E27FC236}">
                <a16:creationId xmlns:a16="http://schemas.microsoft.com/office/drawing/2014/main" id="{C7EF9CF9-96E8-4957-BD57-7464EDAE5E6A}"/>
              </a:ext>
            </a:extLst>
          </p:cNvPr>
          <p:cNvPicPr>
            <a:picLocks noChangeAspect="1"/>
          </p:cNvPicPr>
          <p:nvPr/>
        </p:nvPicPr>
        <p:blipFill>
          <a:blip r:embed="rId11"/>
          <a:stretch>
            <a:fillRect/>
          </a:stretch>
        </p:blipFill>
        <p:spPr>
          <a:xfrm>
            <a:off x="2045181" y="3058026"/>
            <a:ext cx="1861661" cy="1861661"/>
          </a:xfrm>
          <a:prstGeom prst="rect">
            <a:avLst/>
          </a:prstGeom>
        </p:spPr>
      </p:pic>
      <p:pic>
        <p:nvPicPr>
          <p:cNvPr id="22" name="Graphique 21" descr="Femme">
            <a:extLst>
              <a:ext uri="{FF2B5EF4-FFF2-40B4-BE49-F238E27FC236}">
                <a16:creationId xmlns:a16="http://schemas.microsoft.com/office/drawing/2014/main" id="{4BD4A521-E739-4256-BF09-19C6E9BFE4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74560" y="3058026"/>
            <a:ext cx="1816591" cy="1816591"/>
          </a:xfrm>
          <a:prstGeom prst="rect">
            <a:avLst/>
          </a:prstGeom>
        </p:spPr>
      </p:pic>
      <p:sp>
        <p:nvSpPr>
          <p:cNvPr id="23" name="ZoneTexte 22">
            <a:extLst>
              <a:ext uri="{FF2B5EF4-FFF2-40B4-BE49-F238E27FC236}">
                <a16:creationId xmlns:a16="http://schemas.microsoft.com/office/drawing/2014/main" id="{D094C14C-2608-4120-8545-3C163A510AEB}"/>
              </a:ext>
            </a:extLst>
          </p:cNvPr>
          <p:cNvSpPr txBox="1"/>
          <p:nvPr/>
        </p:nvSpPr>
        <p:spPr>
          <a:xfrm>
            <a:off x="2755392" y="1780093"/>
            <a:ext cx="400303" cy="707886"/>
          </a:xfrm>
          <a:prstGeom prst="rect">
            <a:avLst/>
          </a:prstGeom>
          <a:noFill/>
        </p:spPr>
        <p:txBody>
          <a:bodyPr wrap="square" rtlCol="0">
            <a:spAutoFit/>
          </a:bodyPr>
          <a:lstStyle/>
          <a:p>
            <a:r>
              <a:rPr lang="fr-CA" sz="4000" b="1" dirty="0"/>
              <a:t>?</a:t>
            </a:r>
          </a:p>
        </p:txBody>
      </p:sp>
      <p:pic>
        <p:nvPicPr>
          <p:cNvPr id="1026" name="Picture 2" descr="Image result for ordre des pharmaciens du québec logo">
            <a:extLst>
              <a:ext uri="{FF2B5EF4-FFF2-40B4-BE49-F238E27FC236}">
                <a16:creationId xmlns:a16="http://schemas.microsoft.com/office/drawing/2014/main" id="{F0006B00-D10F-42F3-BF23-4E8954AC438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2413" y="3589454"/>
            <a:ext cx="233005" cy="231132"/>
          </a:xfrm>
          <a:prstGeom prst="rect">
            <a:avLst/>
          </a:prstGeom>
          <a:noFill/>
          <a:extLst>
            <a:ext uri="{909E8E84-426E-40DD-AFC4-6F175D3DCCD1}">
              <a14:hiddenFill xmlns:a14="http://schemas.microsoft.com/office/drawing/2010/main">
                <a:solidFill>
                  <a:srgbClr val="FFFFFF"/>
                </a:solidFill>
              </a14:hiddenFill>
            </a:ext>
          </a:extLst>
        </p:spPr>
      </p:pic>
      <p:sp>
        <p:nvSpPr>
          <p:cNvPr id="27" name="Flèche : double flèche horizontale 26">
            <a:extLst>
              <a:ext uri="{FF2B5EF4-FFF2-40B4-BE49-F238E27FC236}">
                <a16:creationId xmlns:a16="http://schemas.microsoft.com/office/drawing/2014/main" id="{4FF53FBB-0AC0-4D99-B951-9DA555154A68}"/>
              </a:ext>
            </a:extLst>
          </p:cNvPr>
          <p:cNvSpPr/>
          <p:nvPr/>
        </p:nvSpPr>
        <p:spPr>
          <a:xfrm>
            <a:off x="4978741" y="3220388"/>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ZoneTexte 28">
            <a:extLst>
              <a:ext uri="{FF2B5EF4-FFF2-40B4-BE49-F238E27FC236}">
                <a16:creationId xmlns:a16="http://schemas.microsoft.com/office/drawing/2014/main" id="{7E21CE3B-F076-4845-A0B1-E3AC47C2CEC8}"/>
              </a:ext>
            </a:extLst>
          </p:cNvPr>
          <p:cNvSpPr txBox="1"/>
          <p:nvPr/>
        </p:nvSpPr>
        <p:spPr>
          <a:xfrm>
            <a:off x="178648" y="4583348"/>
            <a:ext cx="936518" cy="923330"/>
          </a:xfrm>
          <a:prstGeom prst="rect">
            <a:avLst/>
          </a:prstGeom>
          <a:noFill/>
        </p:spPr>
        <p:txBody>
          <a:bodyPr wrap="square" rtlCol="0">
            <a:spAutoFit/>
          </a:bodyPr>
          <a:lstStyle/>
          <a:p>
            <a:r>
              <a:rPr lang="fr-CA" dirty="0">
                <a:solidFill>
                  <a:schemeClr val="accent1">
                    <a:lumMod val="50000"/>
                  </a:schemeClr>
                </a:solidFill>
              </a:rPr>
              <a:t>Patient  début</a:t>
            </a:r>
          </a:p>
          <a:p>
            <a:r>
              <a:rPr lang="fr-CA" dirty="0">
                <a:solidFill>
                  <a:schemeClr val="accent1">
                    <a:lumMod val="50000"/>
                  </a:schemeClr>
                </a:solidFill>
              </a:rPr>
              <a:t>chimio</a:t>
            </a:r>
          </a:p>
        </p:txBody>
      </p:sp>
      <p:sp>
        <p:nvSpPr>
          <p:cNvPr id="30" name="Flèche : droite 29">
            <a:extLst>
              <a:ext uri="{FF2B5EF4-FFF2-40B4-BE49-F238E27FC236}">
                <a16:creationId xmlns:a16="http://schemas.microsoft.com/office/drawing/2014/main" id="{823045F4-FE44-4119-AD5C-3851E278ECD3}"/>
              </a:ext>
            </a:extLst>
          </p:cNvPr>
          <p:cNvSpPr/>
          <p:nvPr/>
        </p:nvSpPr>
        <p:spPr>
          <a:xfrm>
            <a:off x="1373777" y="3705020"/>
            <a:ext cx="834924" cy="472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ZoneTexte 30">
            <a:extLst>
              <a:ext uri="{FF2B5EF4-FFF2-40B4-BE49-F238E27FC236}">
                <a16:creationId xmlns:a16="http://schemas.microsoft.com/office/drawing/2014/main" id="{D1EA0032-CE56-455B-B766-2AC5C87C1C50}"/>
              </a:ext>
            </a:extLst>
          </p:cNvPr>
          <p:cNvSpPr txBox="1"/>
          <p:nvPr/>
        </p:nvSpPr>
        <p:spPr>
          <a:xfrm>
            <a:off x="6633756" y="1564740"/>
            <a:ext cx="5224149" cy="3416320"/>
          </a:xfrm>
          <a:prstGeom prst="rect">
            <a:avLst/>
          </a:prstGeom>
          <a:noFill/>
        </p:spPr>
        <p:txBody>
          <a:bodyPr wrap="square" rtlCol="0">
            <a:spAutoFit/>
          </a:bodyPr>
          <a:lstStyle/>
          <a:p>
            <a:r>
              <a:rPr lang="fr-CA" dirty="0">
                <a:solidFill>
                  <a:schemeClr val="accent1">
                    <a:lumMod val="50000"/>
                  </a:schemeClr>
                </a:solidFill>
              </a:rPr>
              <a:t>Activités du pharmacien :</a:t>
            </a:r>
          </a:p>
          <a:p>
            <a:pPr marL="285750" indent="-285750">
              <a:buFont typeface="Arial" panose="020B0604020202020204" pitchFamily="34" charset="0"/>
              <a:buChar char="•"/>
            </a:pPr>
            <a:r>
              <a:rPr lang="fr-CA" dirty="0">
                <a:solidFill>
                  <a:schemeClr val="accent1">
                    <a:lumMod val="50000"/>
                  </a:schemeClr>
                </a:solidFill>
              </a:rPr>
              <a:t>Révision clinique</a:t>
            </a:r>
          </a:p>
          <a:p>
            <a:pPr marL="285750" indent="-285750">
              <a:buFont typeface="Arial" panose="020B0604020202020204" pitchFamily="34" charset="0"/>
              <a:buChar char="•"/>
            </a:pPr>
            <a:r>
              <a:rPr lang="fr-CA" dirty="0">
                <a:solidFill>
                  <a:schemeClr val="accent1">
                    <a:lumMod val="50000"/>
                  </a:schemeClr>
                </a:solidFill>
              </a:rPr>
              <a:t>Validation de l’ordonnance</a:t>
            </a:r>
          </a:p>
          <a:p>
            <a:pPr marL="285750" indent="-285750">
              <a:buFont typeface="Arial" panose="020B0604020202020204" pitchFamily="34" charset="0"/>
              <a:buChar char="•"/>
            </a:pPr>
            <a:r>
              <a:rPr lang="fr-CA" dirty="0">
                <a:solidFill>
                  <a:schemeClr val="accent1">
                    <a:lumMod val="50000"/>
                  </a:schemeClr>
                </a:solidFill>
              </a:rPr>
              <a:t>Note clinique</a:t>
            </a:r>
          </a:p>
          <a:p>
            <a:pPr marL="285750" indent="-285750">
              <a:buFont typeface="Arial" panose="020B0604020202020204" pitchFamily="34" charset="0"/>
              <a:buChar char="•"/>
            </a:pPr>
            <a:r>
              <a:rPr lang="fr-CA" dirty="0">
                <a:solidFill>
                  <a:schemeClr val="accent1">
                    <a:lumMod val="50000"/>
                  </a:schemeClr>
                </a:solidFill>
              </a:rPr>
              <a:t>Documentation de la rencontre d’enseignement</a:t>
            </a:r>
          </a:p>
          <a:p>
            <a:pPr marL="285750" indent="-285750">
              <a:buFont typeface="Arial" panose="020B0604020202020204" pitchFamily="34" charset="0"/>
              <a:buChar char="•"/>
            </a:pPr>
            <a:endParaRPr lang="fr-CA" dirty="0">
              <a:solidFill>
                <a:schemeClr val="accent1">
                  <a:lumMod val="50000"/>
                </a:schemeClr>
              </a:solidFill>
            </a:endParaRPr>
          </a:p>
          <a:p>
            <a:pPr marL="285750" indent="-285750">
              <a:buFont typeface="Arial" panose="020B0604020202020204" pitchFamily="34" charset="0"/>
              <a:buChar char="•"/>
            </a:pPr>
            <a:r>
              <a:rPr lang="fr-CA" dirty="0">
                <a:solidFill>
                  <a:schemeClr val="accent1">
                    <a:lumMod val="50000"/>
                  </a:schemeClr>
                </a:solidFill>
              </a:rPr>
              <a:t>± Interventions pharmaceutiques (initiation, ajustement, continuité des soins… )</a:t>
            </a:r>
          </a:p>
          <a:p>
            <a:pPr marL="285750" indent="-285750">
              <a:buFont typeface="Arial" panose="020B0604020202020204" pitchFamily="34" charset="0"/>
              <a:buChar char="•"/>
            </a:pPr>
            <a:r>
              <a:rPr lang="fr-CA" dirty="0">
                <a:solidFill>
                  <a:schemeClr val="accent1">
                    <a:lumMod val="50000"/>
                  </a:schemeClr>
                </a:solidFill>
              </a:rPr>
              <a:t>± Vérification de l’exactitude de la préparation par photographies</a:t>
            </a:r>
          </a:p>
          <a:p>
            <a:endParaRPr lang="fr-CA" dirty="0"/>
          </a:p>
          <a:p>
            <a:pPr marL="285750" indent="-285750">
              <a:buFont typeface="Arial" panose="020B0604020202020204" pitchFamily="34" charset="0"/>
              <a:buChar char="•"/>
            </a:pPr>
            <a:endParaRPr lang="fr-CA" dirty="0"/>
          </a:p>
        </p:txBody>
      </p:sp>
      <p:sp>
        <p:nvSpPr>
          <p:cNvPr id="3" name="Flèche : bas 2">
            <a:extLst>
              <a:ext uri="{FF2B5EF4-FFF2-40B4-BE49-F238E27FC236}">
                <a16:creationId xmlns:a16="http://schemas.microsoft.com/office/drawing/2014/main" id="{9BCB7C2E-E38F-4CAF-8BF8-E4A2B0F8B8C9}"/>
              </a:ext>
            </a:extLst>
          </p:cNvPr>
          <p:cNvSpPr/>
          <p:nvPr/>
        </p:nvSpPr>
        <p:spPr>
          <a:xfrm>
            <a:off x="7810150" y="4874617"/>
            <a:ext cx="822122" cy="6320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254CE454-4670-4C3E-A89A-4192CBD43A85}"/>
              </a:ext>
            </a:extLst>
          </p:cNvPr>
          <p:cNvSpPr txBox="1"/>
          <p:nvPr/>
        </p:nvSpPr>
        <p:spPr>
          <a:xfrm>
            <a:off x="6459524" y="5700405"/>
            <a:ext cx="3523376" cy="923330"/>
          </a:xfrm>
          <a:prstGeom prst="rect">
            <a:avLst/>
          </a:prstGeom>
          <a:noFill/>
        </p:spPr>
        <p:txBody>
          <a:bodyPr wrap="square" rtlCol="0">
            <a:spAutoFit/>
          </a:bodyPr>
          <a:lstStyle/>
          <a:p>
            <a:r>
              <a:rPr lang="fr-CA" dirty="0">
                <a:solidFill>
                  <a:schemeClr val="accent1">
                    <a:lumMod val="50000"/>
                  </a:schemeClr>
                </a:solidFill>
              </a:rPr>
              <a:t>Temps pharmacien</a:t>
            </a:r>
          </a:p>
          <a:p>
            <a:r>
              <a:rPr lang="fr-CA" dirty="0">
                <a:solidFill>
                  <a:schemeClr val="accent1">
                    <a:lumMod val="50000"/>
                  </a:schemeClr>
                </a:solidFill>
              </a:rPr>
              <a:t>sans intervention : 70 minutes</a:t>
            </a:r>
          </a:p>
          <a:p>
            <a:r>
              <a:rPr lang="fr-CA" dirty="0">
                <a:solidFill>
                  <a:schemeClr val="accent1">
                    <a:lumMod val="50000"/>
                  </a:schemeClr>
                </a:solidFill>
              </a:rPr>
              <a:t>avec intervention : 76 minutes</a:t>
            </a:r>
          </a:p>
        </p:txBody>
      </p:sp>
    </p:spTree>
    <p:extLst>
      <p:ext uri="{BB962C8B-B14F-4D97-AF65-F5344CB8AC3E}">
        <p14:creationId xmlns:p14="http://schemas.microsoft.com/office/powerpoint/2010/main" val="88024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down)">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7" grpId="0" animBg="1"/>
      <p:bldP spid="29" grpId="0"/>
      <p:bldP spid="30" grpId="0" animBg="1"/>
      <p:bldP spid="31" grpId="0"/>
      <p:bldP spid="31" grpId="1"/>
      <p:bldP spid="3"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AA773-C46F-4399-88EB-D5CE1665BA59}"/>
              </a:ext>
            </a:extLst>
          </p:cNvPr>
          <p:cNvSpPr>
            <a:spLocks noGrp="1"/>
          </p:cNvSpPr>
          <p:nvPr>
            <p:ph type="title"/>
          </p:nvPr>
        </p:nvSpPr>
        <p:spPr/>
        <p:txBody>
          <a:bodyPr/>
          <a:lstStyle/>
          <a:p>
            <a:r>
              <a:rPr lang="fr-CA" dirty="0"/>
              <a:t>Présent : L’exemple du projet PEPS</a:t>
            </a:r>
          </a:p>
        </p:txBody>
      </p:sp>
      <p:sp>
        <p:nvSpPr>
          <p:cNvPr id="3" name="Espace réservé du contenu 2">
            <a:extLst>
              <a:ext uri="{FF2B5EF4-FFF2-40B4-BE49-F238E27FC236}">
                <a16:creationId xmlns:a16="http://schemas.microsoft.com/office/drawing/2014/main" id="{58040625-1FFB-416D-8008-C2ACB4466EC2}"/>
              </a:ext>
            </a:extLst>
          </p:cNvPr>
          <p:cNvSpPr>
            <a:spLocks noGrp="1"/>
          </p:cNvSpPr>
          <p:nvPr>
            <p:ph idx="1"/>
          </p:nvPr>
        </p:nvSpPr>
        <p:spPr/>
        <p:txBody>
          <a:bodyPr/>
          <a:lstStyle/>
          <a:p>
            <a:pPr marL="3314700" indent="-3314700">
              <a:buNone/>
            </a:pPr>
            <a:r>
              <a:rPr lang="fr-CA" dirty="0">
                <a:latin typeface="Segoe UI Semibold" panose="020B0702040204020203" pitchFamily="34" charset="0"/>
                <a:cs typeface="Segoe UI Semibold" panose="020B0702040204020203" pitchFamily="34" charset="0"/>
              </a:rPr>
              <a:t>Problématique</a:t>
            </a:r>
            <a:r>
              <a:rPr lang="fr-CA" dirty="0"/>
              <a:t>	Manque de médecins dans les centres de longue durée gériatriques</a:t>
            </a:r>
          </a:p>
          <a:p>
            <a:pPr marL="3314700" indent="-3314700">
              <a:buNone/>
            </a:pPr>
            <a:endParaRPr lang="fr-CA" dirty="0"/>
          </a:p>
          <a:p>
            <a:pPr marL="3314700" indent="-3314700">
              <a:buNone/>
            </a:pPr>
            <a:r>
              <a:rPr lang="fr-CA" dirty="0">
                <a:latin typeface="Segoe UI Semibold" panose="020B0702040204020203" pitchFamily="34" charset="0"/>
                <a:cs typeface="Segoe UI Semibold" panose="020B0702040204020203" pitchFamily="34" charset="0"/>
              </a:rPr>
              <a:t>Solutions proposées</a:t>
            </a:r>
            <a:r>
              <a:rPr lang="fr-CA" dirty="0"/>
              <a:t>	Optimiser l’autonomie du pharmacien et des infirmières</a:t>
            </a:r>
          </a:p>
          <a:p>
            <a:pPr marL="3314700" indent="-3314700">
              <a:buNone/>
            </a:pPr>
            <a:endParaRPr lang="fr-CA" dirty="0"/>
          </a:p>
          <a:p>
            <a:pPr marL="3314700" indent="-3314700">
              <a:buNone/>
            </a:pPr>
            <a:r>
              <a:rPr lang="fr-CA" dirty="0">
                <a:latin typeface="Segoe UI Semibold" panose="020B0702040204020203" pitchFamily="34" charset="0"/>
                <a:cs typeface="Segoe UI Semibold" panose="020B0702040204020203" pitchFamily="34" charset="0"/>
              </a:rPr>
              <a:t>Solution </a:t>
            </a:r>
            <a:r>
              <a:rPr lang="fr-CA" dirty="0"/>
              <a:t>	Étude PEPS (Nouveau modèle de soins)</a:t>
            </a:r>
          </a:p>
          <a:p>
            <a:pPr marL="3314700" indent="-3314700">
              <a:buNone/>
            </a:pPr>
            <a:endParaRPr lang="fr-CA" dirty="0"/>
          </a:p>
          <a:p>
            <a:pPr marL="3314700" indent="-3314700">
              <a:buNone/>
            </a:pPr>
            <a:r>
              <a:rPr lang="fr-CA" dirty="0">
                <a:latin typeface="Segoe UI Semibold" panose="020B0702040204020203" pitchFamily="34" charset="0"/>
                <a:cs typeface="Segoe UI Semibold" panose="020B0702040204020203" pitchFamily="34" charset="0"/>
              </a:rPr>
              <a:t>Résultat </a:t>
            </a:r>
            <a:r>
              <a:rPr lang="fr-CA" dirty="0"/>
              <a:t>	Déploiement dans l’ensemble du Québec</a:t>
            </a:r>
          </a:p>
        </p:txBody>
      </p:sp>
    </p:spTree>
    <p:extLst>
      <p:ext uri="{BB962C8B-B14F-4D97-AF65-F5344CB8AC3E}">
        <p14:creationId xmlns:p14="http://schemas.microsoft.com/office/powerpoint/2010/main" val="314573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D60B72-BAB2-45F9-ACDC-BF1CCAAF2E97}"/>
              </a:ext>
            </a:extLst>
          </p:cNvPr>
          <p:cNvSpPr>
            <a:spLocks noGrp="1"/>
          </p:cNvSpPr>
          <p:nvPr>
            <p:ph type="title"/>
          </p:nvPr>
        </p:nvSpPr>
        <p:spPr>
          <a:xfrm>
            <a:off x="914399" y="62593"/>
            <a:ext cx="10515600" cy="1325563"/>
          </a:xfrm>
        </p:spPr>
        <p:txBody>
          <a:bodyPr/>
          <a:lstStyle/>
          <a:p>
            <a:r>
              <a:rPr lang="fr-CA" dirty="0"/>
              <a:t>Différences France-Québec</a:t>
            </a:r>
            <a:br>
              <a:rPr lang="fr-CA" dirty="0"/>
            </a:br>
            <a:r>
              <a:rPr lang="fr-CA" dirty="0"/>
              <a:t>Formation du pharmacien hospitalier</a:t>
            </a:r>
          </a:p>
        </p:txBody>
      </p:sp>
      <p:sp>
        <p:nvSpPr>
          <p:cNvPr id="3" name="Espace réservé du contenu 2">
            <a:extLst>
              <a:ext uri="{FF2B5EF4-FFF2-40B4-BE49-F238E27FC236}">
                <a16:creationId xmlns:a16="http://schemas.microsoft.com/office/drawing/2014/main" id="{4E4A6F7C-C9D2-4AB3-8F31-C027680DFF98}"/>
              </a:ext>
            </a:extLst>
          </p:cNvPr>
          <p:cNvSpPr>
            <a:spLocks noGrp="1"/>
          </p:cNvSpPr>
          <p:nvPr>
            <p:ph sz="half" idx="1"/>
          </p:nvPr>
        </p:nvSpPr>
        <p:spPr/>
        <p:txBody>
          <a:bodyPr>
            <a:normAutofit fontScale="85000" lnSpcReduction="10000"/>
          </a:bodyPr>
          <a:lstStyle/>
          <a:p>
            <a:pPr marL="0" indent="0">
              <a:buNone/>
            </a:pPr>
            <a:r>
              <a:rPr lang="fr-CA" sz="3200" b="1" dirty="0"/>
              <a:t>France</a:t>
            </a:r>
          </a:p>
          <a:p>
            <a:r>
              <a:rPr lang="fr-CA" dirty="0"/>
              <a:t>Intégré à la routine quotidienne du département </a:t>
            </a:r>
          </a:p>
          <a:p>
            <a:r>
              <a:rPr lang="fr-CA" dirty="0"/>
              <a:t>Activités distinctes : stérilisation, dispositifs médicaux, médicaments dérivés du sang</a:t>
            </a:r>
          </a:p>
          <a:p>
            <a:r>
              <a:rPr lang="fr-CA" dirty="0"/>
              <a:t>Mémoire scientifique – travail individuel</a:t>
            </a:r>
          </a:p>
          <a:p>
            <a:r>
              <a:rPr lang="fr-CA" dirty="0"/>
              <a:t>Interne accède à un poste d’assistant pharmacien</a:t>
            </a:r>
          </a:p>
        </p:txBody>
      </p:sp>
      <p:sp>
        <p:nvSpPr>
          <p:cNvPr id="4" name="Espace réservé du contenu 3">
            <a:extLst>
              <a:ext uri="{FF2B5EF4-FFF2-40B4-BE49-F238E27FC236}">
                <a16:creationId xmlns:a16="http://schemas.microsoft.com/office/drawing/2014/main" id="{CBA4F291-4450-4B98-BF31-7BF85DDD1894}"/>
              </a:ext>
            </a:extLst>
          </p:cNvPr>
          <p:cNvSpPr>
            <a:spLocks noGrp="1"/>
          </p:cNvSpPr>
          <p:nvPr>
            <p:ph sz="half" idx="2"/>
          </p:nvPr>
        </p:nvSpPr>
        <p:spPr>
          <a:xfrm>
            <a:off x="6172199" y="1825625"/>
            <a:ext cx="5476875" cy="4351338"/>
          </a:xfrm>
        </p:spPr>
        <p:txBody>
          <a:bodyPr>
            <a:normAutofit fontScale="85000" lnSpcReduction="10000"/>
          </a:bodyPr>
          <a:lstStyle/>
          <a:p>
            <a:pPr marL="0" indent="0">
              <a:buNone/>
            </a:pPr>
            <a:r>
              <a:rPr lang="fr-CA" sz="3200" b="1" dirty="0"/>
              <a:t>Québec </a:t>
            </a:r>
            <a:endParaRPr lang="fr-CA" b="1" dirty="0"/>
          </a:p>
          <a:p>
            <a:r>
              <a:rPr lang="fr-CA" dirty="0"/>
              <a:t>En surplus de la dotation de pharmaciens</a:t>
            </a:r>
          </a:p>
          <a:p>
            <a:r>
              <a:rPr lang="fr-CA" dirty="0"/>
              <a:t>1 spécialité : la pharmacothérapie avancée</a:t>
            </a:r>
          </a:p>
          <a:p>
            <a:r>
              <a:rPr lang="fr-CA" dirty="0"/>
              <a:t>Mémoire : projets de recherche réalisés en groupe de 2 à 4 résidents. Souvent l’objet de publications</a:t>
            </a:r>
          </a:p>
          <a:p>
            <a:r>
              <a:rPr lang="fr-CA" dirty="0"/>
              <a:t>Le résident accède à un poste de pharmacien d’établissement</a:t>
            </a:r>
          </a:p>
          <a:p>
            <a:r>
              <a:rPr lang="fr-CA" dirty="0"/>
              <a:t>En développement : année de formation additionnelle</a:t>
            </a:r>
          </a:p>
        </p:txBody>
      </p:sp>
      <p:sp>
        <p:nvSpPr>
          <p:cNvPr id="5" name="ZoneTexte 4">
            <a:extLst>
              <a:ext uri="{FF2B5EF4-FFF2-40B4-BE49-F238E27FC236}">
                <a16:creationId xmlns:a16="http://schemas.microsoft.com/office/drawing/2014/main" id="{E4A413BC-CFF6-480C-968D-9A1494443D3F}"/>
              </a:ext>
            </a:extLst>
          </p:cNvPr>
          <p:cNvSpPr txBox="1"/>
          <p:nvPr/>
        </p:nvSpPr>
        <p:spPr>
          <a:xfrm>
            <a:off x="503338" y="6241409"/>
            <a:ext cx="11145736" cy="369332"/>
          </a:xfrm>
          <a:prstGeom prst="rect">
            <a:avLst/>
          </a:prstGeom>
          <a:noFill/>
        </p:spPr>
        <p:txBody>
          <a:bodyPr wrap="square" rtlCol="0">
            <a:spAutoFit/>
          </a:bodyPr>
          <a:lstStyle/>
          <a:p>
            <a:pPr marL="536575" indent="-536575">
              <a:tabLst>
                <a:tab pos="536575" algn="l"/>
              </a:tabLst>
            </a:pPr>
            <a:r>
              <a:rPr lang="fr-CA" sz="1200" dirty="0">
                <a:latin typeface="Segoe UI Semilight" panose="020B0402040204020203" pitchFamily="34" charset="0"/>
                <a:cs typeface="Segoe UI Semilight" panose="020B0402040204020203" pitchFamily="34" charset="0"/>
              </a:rPr>
              <a:t>Source</a:t>
            </a:r>
            <a:r>
              <a:rPr lang="fr-CA" sz="1400" dirty="0">
                <a:latin typeface="Segoe UI Semilight" panose="020B0402040204020203" pitchFamily="34" charset="0"/>
                <a:cs typeface="Segoe UI Semilight" panose="020B0402040204020203" pitchFamily="34" charset="0"/>
              </a:rPr>
              <a:t>:</a:t>
            </a:r>
            <a:r>
              <a:rPr lang="fr-CA" dirty="0">
                <a:latin typeface="Segoe UI Semilight" panose="020B0402040204020203" pitchFamily="34" charset="0"/>
                <a:cs typeface="Segoe UI Semilight" panose="020B0402040204020203" pitchFamily="34" charset="0"/>
              </a:rPr>
              <a:t>	</a:t>
            </a:r>
            <a:r>
              <a:rPr lang="fr-CA" sz="1200" dirty="0">
                <a:latin typeface="Segoe UI Semilight" panose="020B0402040204020203" pitchFamily="34" charset="0"/>
                <a:cs typeface="Segoe UI Semilight" panose="020B0402040204020203" pitchFamily="34" charset="0"/>
              </a:rPr>
              <a:t>Guérin A et coll. Comparaison France-Québec de l’internat en pharmacie hospitalière et de la résidence. Le Pharmacien Hospitalier et Clinicien 2015; 50(1).</a:t>
            </a:r>
          </a:p>
        </p:txBody>
      </p:sp>
    </p:spTree>
    <p:extLst>
      <p:ext uri="{BB962C8B-B14F-4D97-AF65-F5344CB8AC3E}">
        <p14:creationId xmlns:p14="http://schemas.microsoft.com/office/powerpoint/2010/main" val="3599669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EF8091-3372-497B-BA93-45B03EEA0DC1}"/>
              </a:ext>
            </a:extLst>
          </p:cNvPr>
          <p:cNvSpPr>
            <a:spLocks noGrp="1"/>
          </p:cNvSpPr>
          <p:nvPr>
            <p:ph type="title"/>
          </p:nvPr>
        </p:nvSpPr>
        <p:spPr/>
        <p:txBody>
          <a:bodyPr/>
          <a:lstStyle/>
          <a:p>
            <a:r>
              <a:rPr lang="fr-CA" dirty="0"/>
              <a:t>Le présent – Réfléchir aux indicateurs </a:t>
            </a:r>
          </a:p>
        </p:txBody>
      </p:sp>
      <p:graphicFrame>
        <p:nvGraphicFramePr>
          <p:cNvPr id="9" name="Diagramme 8">
            <a:extLst>
              <a:ext uri="{FF2B5EF4-FFF2-40B4-BE49-F238E27FC236}">
                <a16:creationId xmlns:a16="http://schemas.microsoft.com/office/drawing/2014/main" id="{E57A1D11-691A-4E76-ABB0-D7C937AD214D}"/>
              </a:ext>
            </a:extLst>
          </p:cNvPr>
          <p:cNvGraphicFramePr/>
          <p:nvPr>
            <p:custDataLst>
              <p:tags r:id="rId1"/>
            </p:custDataLst>
            <p:extLst>
              <p:ext uri="{D42A27DB-BD31-4B8C-83A1-F6EECF244321}">
                <p14:modId xmlns:p14="http://schemas.microsoft.com/office/powerpoint/2010/main" val="412022564"/>
              </p:ext>
            </p:extLst>
          </p:nvPr>
        </p:nvGraphicFramePr>
        <p:xfrm>
          <a:off x="3094734" y="2184160"/>
          <a:ext cx="6167002" cy="42499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10" name="Image 9">
            <a:extLst>
              <a:ext uri="{FF2B5EF4-FFF2-40B4-BE49-F238E27FC236}">
                <a16:creationId xmlns:a16="http://schemas.microsoft.com/office/drawing/2014/main" id="{B5830E6D-9D9C-4F08-A5CD-879F7A97D3F0}"/>
              </a:ext>
            </a:extLst>
          </p:cNvPr>
          <p:cNvPicPr>
            <a:picLocks noChangeAspect="1"/>
          </p:cNvPicPr>
          <p:nvPr>
            <p:custDataLst>
              <p:tags r:id="rId2"/>
            </p:custDataLst>
          </p:nvPr>
        </p:nvPicPr>
        <p:blipFill>
          <a:blip r:embed="rId21">
            <a:duotone>
              <a:prstClr val="black"/>
              <a:schemeClr val="accent2">
                <a:tint val="45000"/>
                <a:satMod val="400000"/>
              </a:schemeClr>
            </a:duotone>
          </a:blip>
          <a:stretch>
            <a:fillRect/>
          </a:stretch>
        </p:blipFill>
        <p:spPr>
          <a:xfrm>
            <a:off x="5814349" y="4065587"/>
            <a:ext cx="694501" cy="694501"/>
          </a:xfrm>
          <a:prstGeom prst="rect">
            <a:avLst/>
          </a:prstGeom>
          <a:solidFill>
            <a:srgbClr val="C00000"/>
          </a:solidFill>
        </p:spPr>
      </p:pic>
      <p:sp>
        <p:nvSpPr>
          <p:cNvPr id="12" name="Flèche vers le bas 12">
            <a:extLst>
              <a:ext uri="{FF2B5EF4-FFF2-40B4-BE49-F238E27FC236}">
                <a16:creationId xmlns:a16="http://schemas.microsoft.com/office/drawing/2014/main" id="{800F87EF-8AD0-48F5-BD92-ACB6DF834388}"/>
              </a:ext>
            </a:extLst>
          </p:cNvPr>
          <p:cNvSpPr/>
          <p:nvPr>
            <p:custDataLst>
              <p:tags r:id="rId3"/>
            </p:custDataLst>
          </p:nvPr>
        </p:nvSpPr>
        <p:spPr>
          <a:xfrm>
            <a:off x="5936104" y="3415067"/>
            <a:ext cx="432593" cy="3252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èche vers le bas 12">
            <a:extLst>
              <a:ext uri="{FF2B5EF4-FFF2-40B4-BE49-F238E27FC236}">
                <a16:creationId xmlns:a16="http://schemas.microsoft.com/office/drawing/2014/main" id="{C1A86DD5-35B3-47AC-B10D-6C55F2225417}"/>
              </a:ext>
            </a:extLst>
          </p:cNvPr>
          <p:cNvSpPr/>
          <p:nvPr>
            <p:custDataLst>
              <p:tags r:id="rId4"/>
            </p:custDataLst>
          </p:nvPr>
        </p:nvSpPr>
        <p:spPr>
          <a:xfrm rot="4255701">
            <a:off x="6770574" y="3963640"/>
            <a:ext cx="432593" cy="3252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èche vers le bas 12">
            <a:extLst>
              <a:ext uri="{FF2B5EF4-FFF2-40B4-BE49-F238E27FC236}">
                <a16:creationId xmlns:a16="http://schemas.microsoft.com/office/drawing/2014/main" id="{E4FF808C-C4FE-4717-9C2A-FF4A9574D84F}"/>
              </a:ext>
            </a:extLst>
          </p:cNvPr>
          <p:cNvSpPr/>
          <p:nvPr>
            <p:custDataLst>
              <p:tags r:id="rId5"/>
            </p:custDataLst>
          </p:nvPr>
        </p:nvSpPr>
        <p:spPr>
          <a:xfrm rot="8685142">
            <a:off x="6457628" y="4949075"/>
            <a:ext cx="432593" cy="3252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èche vers le bas 12">
            <a:extLst>
              <a:ext uri="{FF2B5EF4-FFF2-40B4-BE49-F238E27FC236}">
                <a16:creationId xmlns:a16="http://schemas.microsoft.com/office/drawing/2014/main" id="{FE7AB4FC-4B02-4603-92AF-E8FC7EE06F2D}"/>
              </a:ext>
            </a:extLst>
          </p:cNvPr>
          <p:cNvSpPr/>
          <p:nvPr>
            <p:custDataLst>
              <p:tags r:id="rId6"/>
            </p:custDataLst>
          </p:nvPr>
        </p:nvSpPr>
        <p:spPr>
          <a:xfrm rot="17631114">
            <a:off x="5116318" y="3969663"/>
            <a:ext cx="432593" cy="3252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lèche vers le bas 12">
            <a:extLst>
              <a:ext uri="{FF2B5EF4-FFF2-40B4-BE49-F238E27FC236}">
                <a16:creationId xmlns:a16="http://schemas.microsoft.com/office/drawing/2014/main" id="{D4F52DE2-0CE5-4D93-BE95-499FD120BB2B}"/>
              </a:ext>
            </a:extLst>
          </p:cNvPr>
          <p:cNvSpPr/>
          <p:nvPr>
            <p:custDataLst>
              <p:tags r:id="rId7"/>
            </p:custDataLst>
          </p:nvPr>
        </p:nvSpPr>
        <p:spPr>
          <a:xfrm rot="12675042">
            <a:off x="5450526" y="4942678"/>
            <a:ext cx="432593" cy="3252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Virage 37">
            <a:extLst>
              <a:ext uri="{FF2B5EF4-FFF2-40B4-BE49-F238E27FC236}">
                <a16:creationId xmlns:a16="http://schemas.microsoft.com/office/drawing/2014/main" id="{1B6A9735-5AE2-479C-AD15-76FAD291F048}"/>
              </a:ext>
            </a:extLst>
          </p:cNvPr>
          <p:cNvSpPr/>
          <p:nvPr>
            <p:custDataLst>
              <p:tags r:id="rId8"/>
            </p:custDataLst>
          </p:nvPr>
        </p:nvSpPr>
        <p:spPr>
          <a:xfrm>
            <a:off x="2134184" y="1922119"/>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Virage 37">
            <a:extLst>
              <a:ext uri="{FF2B5EF4-FFF2-40B4-BE49-F238E27FC236}">
                <a16:creationId xmlns:a16="http://schemas.microsoft.com/office/drawing/2014/main" id="{DFB2624F-7385-4117-AC14-93CD6E4FCBF2}"/>
              </a:ext>
            </a:extLst>
          </p:cNvPr>
          <p:cNvSpPr/>
          <p:nvPr>
            <p:custDataLst>
              <p:tags r:id="rId9"/>
            </p:custDataLst>
          </p:nvPr>
        </p:nvSpPr>
        <p:spPr>
          <a:xfrm rot="5560437">
            <a:off x="9408470" y="2184160"/>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Virage 37">
            <a:extLst>
              <a:ext uri="{FF2B5EF4-FFF2-40B4-BE49-F238E27FC236}">
                <a16:creationId xmlns:a16="http://schemas.microsoft.com/office/drawing/2014/main" id="{B1AF3112-F70C-4A12-BD64-78EEFE4BD488}"/>
              </a:ext>
            </a:extLst>
          </p:cNvPr>
          <p:cNvSpPr/>
          <p:nvPr>
            <p:custDataLst>
              <p:tags r:id="rId10"/>
            </p:custDataLst>
          </p:nvPr>
        </p:nvSpPr>
        <p:spPr>
          <a:xfrm rot="10800000">
            <a:off x="9439299" y="5121255"/>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Virage 37">
            <a:extLst>
              <a:ext uri="{FF2B5EF4-FFF2-40B4-BE49-F238E27FC236}">
                <a16:creationId xmlns:a16="http://schemas.microsoft.com/office/drawing/2014/main" id="{76EEF73A-DE24-46FB-BCCC-87FD28B6B4AF}"/>
              </a:ext>
            </a:extLst>
          </p:cNvPr>
          <p:cNvSpPr/>
          <p:nvPr>
            <p:custDataLst>
              <p:tags r:id="rId11"/>
            </p:custDataLst>
          </p:nvPr>
        </p:nvSpPr>
        <p:spPr>
          <a:xfrm rot="16200000">
            <a:off x="2108498" y="5091429"/>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Espace réservé du contenu 2">
            <a:extLst>
              <a:ext uri="{FF2B5EF4-FFF2-40B4-BE49-F238E27FC236}">
                <a16:creationId xmlns:a16="http://schemas.microsoft.com/office/drawing/2014/main" id="{640F48A7-86DF-4000-82B1-7E4D8BADB0B0}"/>
              </a:ext>
            </a:extLst>
          </p:cNvPr>
          <p:cNvSpPr txBox="1">
            <a:spLocks/>
          </p:cNvSpPr>
          <p:nvPr>
            <p:custDataLst>
              <p:tags r:id="rId12"/>
            </p:custDataLst>
          </p:nvPr>
        </p:nvSpPr>
        <p:spPr>
          <a:xfrm>
            <a:off x="1322363" y="2448634"/>
            <a:ext cx="2024689" cy="3012392"/>
          </a:xfrm>
          <a:prstGeom prst="roundRect">
            <a:avLst>
              <a:gd name="adj" fmla="val 50000"/>
            </a:avLst>
          </a:prstGeom>
          <a:noFill/>
          <a:ln>
            <a:noFill/>
          </a:ln>
        </p:spPr>
        <p:style>
          <a:lnRef idx="2">
            <a:schemeClr val="dk1"/>
          </a:lnRef>
          <a:fillRef idx="1">
            <a:schemeClr val="lt1"/>
          </a:fillRef>
          <a:effectRef idx="0">
            <a:schemeClr val="dk1"/>
          </a:effectRef>
          <a:fontRef idx="minor">
            <a:schemeClr val="dk1"/>
          </a:fontRef>
        </p:style>
        <p:txBody>
          <a:bodyPr vert="horz" lIns="91440" tIns="0" rIns="91440" bIns="45720" rtlCol="0" anchor="ctr">
            <a:noAutofit/>
          </a:bodyPr>
          <a:lstStyle/>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2800" b="1"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Besoins</a:t>
            </a:r>
          </a:p>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Population</a:t>
            </a:r>
          </a:p>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Usagers</a:t>
            </a:r>
          </a:p>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Partenaires de soins</a:t>
            </a:r>
            <a:endParaRPr kumimoji="0" lang="fr-CA"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endParaRPr>
          </a:p>
        </p:txBody>
      </p:sp>
      <p:sp>
        <p:nvSpPr>
          <p:cNvPr id="22" name="Espace réservé du contenu 2">
            <a:extLst>
              <a:ext uri="{FF2B5EF4-FFF2-40B4-BE49-F238E27FC236}">
                <a16:creationId xmlns:a16="http://schemas.microsoft.com/office/drawing/2014/main" id="{6F7800D7-4436-4A68-9517-81456D3B8B1B}"/>
              </a:ext>
            </a:extLst>
          </p:cNvPr>
          <p:cNvSpPr txBox="1">
            <a:spLocks/>
          </p:cNvSpPr>
          <p:nvPr>
            <p:custDataLst>
              <p:tags r:id="rId13"/>
            </p:custDataLst>
          </p:nvPr>
        </p:nvSpPr>
        <p:spPr>
          <a:xfrm>
            <a:off x="8793807" y="2577046"/>
            <a:ext cx="2559993" cy="3012392"/>
          </a:xfrm>
          <a:prstGeom prst="roundRect">
            <a:avLst>
              <a:gd name="adj" fmla="val 50000"/>
            </a:avLst>
          </a:prstGeom>
          <a:noFill/>
          <a:ln>
            <a:noFill/>
          </a:ln>
        </p:spPr>
        <p:style>
          <a:lnRef idx="2">
            <a:schemeClr val="dk1"/>
          </a:lnRef>
          <a:fillRef idx="1">
            <a:schemeClr val="lt1"/>
          </a:fillRef>
          <a:effectRef idx="0">
            <a:schemeClr val="dk1"/>
          </a:effectRef>
          <a:fontRef idx="minor">
            <a:schemeClr val="dk1"/>
          </a:fontRef>
        </p:style>
        <p:txBody>
          <a:bodyPr vert="horz" lIns="91440" tIns="0" rIns="91440" bIns="45720" rtlCol="0" anchor="ctr">
            <a:noAutofit/>
          </a:bodyPr>
          <a:lstStyle/>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2800" b="1"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Impacts</a:t>
            </a:r>
          </a:p>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S</a:t>
            </a:r>
            <a:r>
              <a:rPr kumimoji="0" lang="fr-FR" sz="1400" b="0" i="0" u="none" strike="noStrike" kern="1200" cap="none" spc="0" normalizeH="0" baseline="0" noProof="0" dirty="0" err="1">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anté</a:t>
            </a: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/bien-être des usagers</a:t>
            </a:r>
          </a:p>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U</a:t>
            </a:r>
            <a:r>
              <a:rPr kumimoji="0" lang="fr-FR" sz="1400" b="0" i="0" u="none" strike="noStrike" kern="1200" cap="none" spc="0" normalizeH="0" baseline="0" noProof="0" dirty="0" err="1">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tilisation</a:t>
            </a: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 des ressources</a:t>
            </a:r>
          </a:p>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C</a:t>
            </a:r>
            <a:r>
              <a:rPr kumimoji="0" lang="fr-FR" sz="1400" b="0" i="0" u="none" strike="noStrike" kern="1200" cap="none" spc="0" normalizeH="0" baseline="0" noProof="0" dirty="0" err="1">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ontinuité</a:t>
            </a:r>
            <a:r>
              <a:rPr kumimoji="0" lang="fr-FR" sz="1400" b="0" i="0" u="none" strike="noStrike" kern="1200" cap="none" spc="0" normalizeH="0" baseline="0" noProof="0" dirty="0">
                <a:ln>
                  <a:noFill/>
                </a:ln>
                <a:solidFill>
                  <a:schemeClr val="accent1">
                    <a:lumMod val="50000"/>
                  </a:schemeClr>
                </a:solidFill>
                <a:effectLst/>
                <a:uLnTx/>
                <a:uFillTx/>
                <a:latin typeface="Segoe UI Semilight" panose="020B0402040204020203" pitchFamily="34" charset="0"/>
                <a:ea typeface="+mn-ea"/>
                <a:cs typeface="Segoe UI Semilight" panose="020B0402040204020203" pitchFamily="34" charset="0"/>
              </a:rPr>
              <a:t> des soins et services</a:t>
            </a:r>
          </a:p>
          <a:p>
            <a:pPr marL="0" marR="0" lvl="0" indent="0" algn="ctr" defTabSz="914400" rtl="0" eaLnBrk="1" fontAlgn="auto" latinLnBrk="0" hangingPunct="1">
              <a:lnSpc>
                <a:spcPct val="100000"/>
              </a:lnSpc>
              <a:spcBef>
                <a:spcPts val="0"/>
              </a:spcBef>
              <a:spcAft>
                <a:spcPts val="0"/>
              </a:spcAft>
              <a:buClr>
                <a:srgbClr val="5B9BD5"/>
              </a:buClr>
              <a:buSzPct val="70000"/>
              <a:buFontTx/>
              <a:buNone/>
              <a:tabLst/>
              <a:defRPr/>
            </a:pPr>
            <a:r>
              <a:rPr kumimoji="0" lang="fr-FR" sz="1400" b="0" i="0" u="none" strike="noStrike" kern="1200" cap="none" spc="0" normalizeH="0" baseline="0" noProof="0" dirty="0">
                <a:ln>
                  <a:noFill/>
                </a:ln>
                <a:solidFill>
                  <a:schemeClr val="accent1">
                    <a:lumMod val="50000"/>
                  </a:schemeClr>
                </a:solidFill>
                <a:effectLst/>
                <a:highlight>
                  <a:srgbClr val="FFFF00"/>
                </a:highlight>
                <a:uLnTx/>
                <a:uFillTx/>
                <a:latin typeface="Segoe UI Semilight" panose="020B0402040204020203" pitchFamily="34" charset="0"/>
                <a:ea typeface="+mn-ea"/>
                <a:cs typeface="Segoe UI Semilight" panose="020B0402040204020203" pitchFamily="34" charset="0"/>
              </a:rPr>
              <a:t>Sur les pratiques</a:t>
            </a:r>
            <a:endParaRPr kumimoji="0" lang="fr-CA" sz="1400" b="0" i="0" u="none" strike="noStrike" kern="1200" cap="none" spc="0" normalizeH="0" baseline="0" noProof="0" dirty="0">
              <a:ln>
                <a:noFill/>
              </a:ln>
              <a:solidFill>
                <a:schemeClr val="accent1">
                  <a:lumMod val="50000"/>
                </a:schemeClr>
              </a:solidFill>
              <a:effectLst/>
              <a:highlight>
                <a:srgbClr val="FFFF00"/>
              </a:highlight>
              <a:uLnTx/>
              <a:uFillTx/>
              <a:latin typeface="Segoe UI Semilight" panose="020B0402040204020203" pitchFamily="34" charset="0"/>
              <a:ea typeface="+mn-ea"/>
              <a:cs typeface="Segoe UI Semilight" panose="020B0402040204020203" pitchFamily="34" charset="0"/>
            </a:endParaRPr>
          </a:p>
        </p:txBody>
      </p:sp>
      <p:cxnSp>
        <p:nvCxnSpPr>
          <p:cNvPr id="25" name="Connecteur droit 24">
            <a:extLst>
              <a:ext uri="{FF2B5EF4-FFF2-40B4-BE49-F238E27FC236}">
                <a16:creationId xmlns:a16="http://schemas.microsoft.com/office/drawing/2014/main" id="{80132C33-9BA4-470D-9D24-2BD9EDD39C55}"/>
              </a:ext>
            </a:extLst>
          </p:cNvPr>
          <p:cNvCxnSpPr/>
          <p:nvPr/>
        </p:nvCxnSpPr>
        <p:spPr>
          <a:xfrm>
            <a:off x="4857702" y="4412837"/>
            <a:ext cx="1481944" cy="1205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3C738CD-7494-443A-92DB-AE61A4C7E205}"/>
              </a:ext>
            </a:extLst>
          </p:cNvPr>
          <p:cNvCxnSpPr>
            <a:cxnSpLocks/>
          </p:cNvCxnSpPr>
          <p:nvPr/>
        </p:nvCxnSpPr>
        <p:spPr>
          <a:xfrm>
            <a:off x="5279710" y="3740327"/>
            <a:ext cx="18135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201FF28D-0ACC-42CA-94C9-302520608989}"/>
              </a:ext>
            </a:extLst>
          </p:cNvPr>
          <p:cNvCxnSpPr>
            <a:cxnSpLocks/>
          </p:cNvCxnSpPr>
          <p:nvPr/>
        </p:nvCxnSpPr>
        <p:spPr>
          <a:xfrm flipH="1">
            <a:off x="5210448" y="3245851"/>
            <a:ext cx="482789" cy="1829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06D867C8-A1A1-4964-8286-191C4EDE1655}"/>
              </a:ext>
            </a:extLst>
          </p:cNvPr>
          <p:cNvCxnSpPr>
            <a:cxnSpLocks/>
          </p:cNvCxnSpPr>
          <p:nvPr/>
        </p:nvCxnSpPr>
        <p:spPr>
          <a:xfrm flipH="1" flipV="1">
            <a:off x="6814014" y="3265264"/>
            <a:ext cx="340149" cy="1938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35921E39-47EA-4422-A3AA-A0E7CF090A33}"/>
              </a:ext>
            </a:extLst>
          </p:cNvPr>
          <p:cNvCxnSpPr>
            <a:cxnSpLocks/>
          </p:cNvCxnSpPr>
          <p:nvPr/>
        </p:nvCxnSpPr>
        <p:spPr>
          <a:xfrm flipH="1">
            <a:off x="5823727" y="4403648"/>
            <a:ext cx="1493313" cy="1122121"/>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B1B3B1-3900-4B7A-B61D-D39B496BD58A}"/>
              </a:ext>
            </a:extLst>
          </p:cNvPr>
          <p:cNvSpPr/>
          <p:nvPr/>
        </p:nvSpPr>
        <p:spPr>
          <a:xfrm>
            <a:off x="5722936" y="4635452"/>
            <a:ext cx="9443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Patient</a:t>
            </a:r>
          </a:p>
        </p:txBody>
      </p:sp>
    </p:spTree>
    <p:extLst>
      <p:ext uri="{BB962C8B-B14F-4D97-AF65-F5344CB8AC3E}">
        <p14:creationId xmlns:p14="http://schemas.microsoft.com/office/powerpoint/2010/main" val="352341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73608-90A9-40A6-ABBE-154C2058690A}"/>
              </a:ext>
            </a:extLst>
          </p:cNvPr>
          <p:cNvSpPr>
            <a:spLocks noGrp="1"/>
          </p:cNvSpPr>
          <p:nvPr>
            <p:ph type="title"/>
          </p:nvPr>
        </p:nvSpPr>
        <p:spPr/>
        <p:txBody>
          <a:bodyPr/>
          <a:lstStyle/>
          <a:p>
            <a:r>
              <a:rPr lang="fr-CA" dirty="0"/>
              <a:t>Pharmacie clinique</a:t>
            </a:r>
          </a:p>
        </p:txBody>
      </p:sp>
      <p:sp>
        <p:nvSpPr>
          <p:cNvPr id="3" name="Espace réservé du contenu 2">
            <a:extLst>
              <a:ext uri="{FF2B5EF4-FFF2-40B4-BE49-F238E27FC236}">
                <a16:creationId xmlns:a16="http://schemas.microsoft.com/office/drawing/2014/main" id="{1DD65086-8AC4-4870-B500-1148FEAC57F6}"/>
              </a:ext>
            </a:extLst>
          </p:cNvPr>
          <p:cNvSpPr>
            <a:spLocks noGrp="1"/>
          </p:cNvSpPr>
          <p:nvPr>
            <p:ph idx="1"/>
          </p:nvPr>
        </p:nvSpPr>
        <p:spPr>
          <a:xfrm>
            <a:off x="838200" y="1825625"/>
            <a:ext cx="5257800" cy="4351338"/>
          </a:xfrm>
        </p:spPr>
        <p:txBody>
          <a:bodyPr>
            <a:normAutofit/>
          </a:bodyPr>
          <a:lstStyle/>
          <a:p>
            <a:pPr marL="0" indent="0">
              <a:buNone/>
            </a:pPr>
            <a:r>
              <a:rPr lang="fr-CA" dirty="0"/>
              <a:t>Responsabilité du pharmacien envers l’utilisation adéquate et sécuritaire des médicaments par les patients.</a:t>
            </a:r>
          </a:p>
          <a:p>
            <a:pPr marL="0" indent="0">
              <a:buNone/>
            </a:pPr>
            <a:endParaRPr lang="fr-CA" dirty="0"/>
          </a:p>
          <a:p>
            <a:pPr marL="0" indent="0">
              <a:buNone/>
            </a:pPr>
            <a:r>
              <a:rPr lang="fr-CA" dirty="0"/>
              <a:t>La pharmacie clinique consiste à analyser la médication prescrite et à observer chez le patient la réponse thérapeutique obtenue.</a:t>
            </a:r>
          </a:p>
          <a:p>
            <a:pPr marL="0" indent="0">
              <a:buNone/>
            </a:pPr>
            <a:endParaRPr lang="fr-CA" dirty="0"/>
          </a:p>
          <a:p>
            <a:pPr marL="0" indent="0">
              <a:buNone/>
            </a:pPr>
            <a:endParaRPr lang="fr-CA" dirty="0"/>
          </a:p>
          <a:p>
            <a:pPr marL="457200" lvl="1" indent="0">
              <a:buNone/>
            </a:pPr>
            <a:endParaRPr lang="fr-CA" dirty="0"/>
          </a:p>
          <a:p>
            <a:pPr lvl="1"/>
            <a:endParaRPr lang="fr-CA" dirty="0"/>
          </a:p>
        </p:txBody>
      </p:sp>
      <p:sp>
        <p:nvSpPr>
          <p:cNvPr id="5" name="ZoneTexte 4">
            <a:extLst>
              <a:ext uri="{FF2B5EF4-FFF2-40B4-BE49-F238E27FC236}">
                <a16:creationId xmlns:a16="http://schemas.microsoft.com/office/drawing/2014/main" id="{A309A195-3A0F-4C3C-8620-7F51C02950B1}"/>
              </a:ext>
            </a:extLst>
          </p:cNvPr>
          <p:cNvSpPr txBox="1"/>
          <p:nvPr/>
        </p:nvSpPr>
        <p:spPr>
          <a:xfrm>
            <a:off x="520995" y="6488668"/>
            <a:ext cx="9643731" cy="276999"/>
          </a:xfrm>
          <a:prstGeom prst="rect">
            <a:avLst/>
          </a:prstGeom>
          <a:noFill/>
        </p:spPr>
        <p:txBody>
          <a:bodyPr wrap="square" rtlCol="0">
            <a:spAutoFit/>
          </a:bodyPr>
          <a:lstStyle/>
          <a:p>
            <a:r>
              <a:rPr lang="fr-CA" sz="1200" dirty="0">
                <a:latin typeface="Segoe UI Semilight" panose="020B0402040204020203" pitchFamily="34" charset="0"/>
                <a:cs typeface="Segoe UI Semilight" panose="020B0402040204020203" pitchFamily="34" charset="0"/>
              </a:rPr>
              <a:t>Source : De l’apothicaire au spécialiste. Chapitre 10, Services cliniques et soins pharmaceutiques.</a:t>
            </a:r>
          </a:p>
        </p:txBody>
      </p:sp>
      <p:pic>
        <p:nvPicPr>
          <p:cNvPr id="7" name="Image 6" descr="Une image contenant intérieur, fermer&#10;&#10;Description générée automatiquement">
            <a:extLst>
              <a:ext uri="{FF2B5EF4-FFF2-40B4-BE49-F238E27FC236}">
                <a16:creationId xmlns:a16="http://schemas.microsoft.com/office/drawing/2014/main" id="{EFBA71F1-D70C-4C24-A48F-8F387EDFB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137" y="2002393"/>
            <a:ext cx="4683663" cy="3122442"/>
          </a:xfrm>
          <a:prstGeom prst="rect">
            <a:avLst/>
          </a:prstGeom>
        </p:spPr>
      </p:pic>
    </p:spTree>
    <p:extLst>
      <p:ext uri="{BB962C8B-B14F-4D97-AF65-F5344CB8AC3E}">
        <p14:creationId xmlns:p14="http://schemas.microsoft.com/office/powerpoint/2010/main" val="144091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73608-90A9-40A6-ABBE-154C2058690A}"/>
              </a:ext>
            </a:extLst>
          </p:cNvPr>
          <p:cNvSpPr>
            <a:spLocks noGrp="1"/>
          </p:cNvSpPr>
          <p:nvPr>
            <p:ph type="title"/>
          </p:nvPr>
        </p:nvSpPr>
        <p:spPr/>
        <p:txBody>
          <a:bodyPr/>
          <a:lstStyle/>
          <a:p>
            <a:r>
              <a:rPr lang="fr-CA" dirty="0"/>
              <a:t>Soins pharmaceutiques</a:t>
            </a:r>
          </a:p>
        </p:txBody>
      </p:sp>
      <p:sp>
        <p:nvSpPr>
          <p:cNvPr id="3" name="Espace réservé du contenu 2">
            <a:extLst>
              <a:ext uri="{FF2B5EF4-FFF2-40B4-BE49-F238E27FC236}">
                <a16:creationId xmlns:a16="http://schemas.microsoft.com/office/drawing/2014/main" id="{1DD65086-8AC4-4870-B500-1148FEAC57F6}"/>
              </a:ext>
            </a:extLst>
          </p:cNvPr>
          <p:cNvSpPr>
            <a:spLocks noGrp="1"/>
          </p:cNvSpPr>
          <p:nvPr>
            <p:ph idx="1"/>
          </p:nvPr>
        </p:nvSpPr>
        <p:spPr>
          <a:xfrm>
            <a:off x="376063" y="1700976"/>
            <a:ext cx="10734675" cy="4468469"/>
          </a:xfrm>
        </p:spPr>
        <p:txBody>
          <a:bodyPr>
            <a:noAutofit/>
          </a:bodyPr>
          <a:lstStyle/>
          <a:p>
            <a:pPr marL="457200" lvl="1" indent="0">
              <a:buNone/>
            </a:pPr>
            <a:r>
              <a:rPr lang="fr-CA" sz="2400" dirty="0"/>
              <a:t>Ensemble des actes que le pharmacien accomplit pour un </a:t>
            </a:r>
          </a:p>
          <a:p>
            <a:pPr marL="457200" lvl="1" indent="0">
              <a:buNone/>
            </a:pPr>
            <a:r>
              <a:rPr lang="fr-CA" sz="2400" dirty="0"/>
              <a:t>patient afin d’améliorer sa qualité de vie par l’atteinte </a:t>
            </a:r>
          </a:p>
          <a:p>
            <a:pPr marL="457200" lvl="1" indent="0">
              <a:buNone/>
            </a:pPr>
            <a:r>
              <a:rPr lang="fr-CA" sz="2400" dirty="0"/>
              <a:t>d’objectifs pharmacothérapeutiques de nature préventive, </a:t>
            </a:r>
          </a:p>
          <a:p>
            <a:pPr marL="457200" lvl="1" indent="0">
              <a:buNone/>
            </a:pPr>
            <a:r>
              <a:rPr lang="fr-CA" sz="2400" dirty="0"/>
              <a:t>curative ou palliative. </a:t>
            </a:r>
          </a:p>
          <a:p>
            <a:pPr marL="457200" lvl="1" indent="0">
              <a:buNone/>
            </a:pPr>
            <a:endParaRPr lang="fr-CA" sz="2100" dirty="0"/>
          </a:p>
          <a:p>
            <a:pPr lvl="1"/>
            <a:r>
              <a:rPr lang="fr-CA" sz="2100" dirty="0"/>
              <a:t>Évaluation des besoins du patient</a:t>
            </a:r>
          </a:p>
          <a:p>
            <a:pPr lvl="1"/>
            <a:r>
              <a:rPr lang="fr-CA" sz="2100" dirty="0"/>
              <a:t>Élaboration d’un plan de soins (objectifs convenus avec le patient) </a:t>
            </a:r>
          </a:p>
          <a:p>
            <a:pPr lvl="1"/>
            <a:r>
              <a:rPr lang="fr-CA" sz="2100" dirty="0"/>
              <a:t>Suivi de ce plan</a:t>
            </a:r>
          </a:p>
          <a:p>
            <a:pPr lvl="1"/>
            <a:r>
              <a:rPr lang="fr-CA" sz="2100" dirty="0"/>
              <a:t>Prévention et résolution des problèmes liés à la pharmacothérapie du patient </a:t>
            </a:r>
          </a:p>
          <a:p>
            <a:pPr marL="457200" lvl="1" indent="0">
              <a:buNone/>
            </a:pPr>
            <a:endParaRPr lang="fr-CA" sz="2100" dirty="0"/>
          </a:p>
          <a:p>
            <a:pPr marL="457200" lvl="1" indent="0">
              <a:buNone/>
            </a:pPr>
            <a:r>
              <a:rPr lang="fr-CA" sz="2100" dirty="0">
                <a:solidFill>
                  <a:srgbClr val="C00000"/>
                </a:solidFill>
              </a:rPr>
              <a:t>Patient au centre des préoccupations. </a:t>
            </a:r>
          </a:p>
          <a:p>
            <a:pPr marL="457200" lvl="1" indent="0">
              <a:buNone/>
            </a:pPr>
            <a:r>
              <a:rPr lang="fr-CA" sz="2100" dirty="0">
                <a:solidFill>
                  <a:srgbClr val="C00000"/>
                </a:solidFill>
              </a:rPr>
              <a:t>Pharmacien assume la responsabilité de l’atteinte des objectifs pharmacothérapeutiques.</a:t>
            </a:r>
          </a:p>
        </p:txBody>
      </p:sp>
      <p:sp>
        <p:nvSpPr>
          <p:cNvPr id="5" name="ZoneTexte 4">
            <a:extLst>
              <a:ext uri="{FF2B5EF4-FFF2-40B4-BE49-F238E27FC236}">
                <a16:creationId xmlns:a16="http://schemas.microsoft.com/office/drawing/2014/main" id="{A309A195-3A0F-4C3C-8620-7F51C02950B1}"/>
              </a:ext>
            </a:extLst>
          </p:cNvPr>
          <p:cNvSpPr txBox="1"/>
          <p:nvPr/>
        </p:nvSpPr>
        <p:spPr>
          <a:xfrm>
            <a:off x="929285" y="6470650"/>
            <a:ext cx="8874471" cy="276999"/>
          </a:xfrm>
          <a:prstGeom prst="rect">
            <a:avLst/>
          </a:prstGeom>
          <a:noFill/>
        </p:spPr>
        <p:txBody>
          <a:bodyPr wrap="square" rtlCol="0">
            <a:spAutoFit/>
          </a:bodyPr>
          <a:lstStyle/>
          <a:p>
            <a:r>
              <a:rPr lang="fr-CA" sz="1200" dirty="0">
                <a:latin typeface="Segoe UI Semilight" panose="020B0402040204020203" pitchFamily="34" charset="0"/>
                <a:cs typeface="Segoe UI Semilight" panose="020B0402040204020203" pitchFamily="34" charset="0"/>
              </a:rPr>
              <a:t>Source: A.P.E.S. Recommandations sur la pratique de la pharmacie en établissement de santé : Axe 1 : Soins pharmaceutiques. 2018.</a:t>
            </a:r>
          </a:p>
        </p:txBody>
      </p:sp>
      <p:pic>
        <p:nvPicPr>
          <p:cNvPr id="7" name="Image 6">
            <a:extLst>
              <a:ext uri="{FF2B5EF4-FFF2-40B4-BE49-F238E27FC236}">
                <a16:creationId xmlns:a16="http://schemas.microsoft.com/office/drawing/2014/main" id="{65E9275C-2A56-4743-86D2-4C6F5B4F7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780" y="1764828"/>
            <a:ext cx="3155157" cy="2103438"/>
          </a:xfrm>
          <a:prstGeom prst="rect">
            <a:avLst/>
          </a:prstGeom>
        </p:spPr>
      </p:pic>
    </p:spTree>
    <p:extLst>
      <p:ext uri="{BB962C8B-B14F-4D97-AF65-F5344CB8AC3E}">
        <p14:creationId xmlns:p14="http://schemas.microsoft.com/office/powerpoint/2010/main" val="17951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73608-90A9-40A6-ABBE-154C2058690A}"/>
              </a:ext>
            </a:extLst>
          </p:cNvPr>
          <p:cNvSpPr>
            <a:spLocks noGrp="1"/>
          </p:cNvSpPr>
          <p:nvPr>
            <p:ph type="title"/>
          </p:nvPr>
        </p:nvSpPr>
        <p:spPr/>
        <p:txBody>
          <a:bodyPr/>
          <a:lstStyle/>
          <a:p>
            <a:r>
              <a:rPr lang="fr-CA" dirty="0"/>
              <a:t>Pharmacie clinique ou soins pharmaceutiques ?</a:t>
            </a:r>
          </a:p>
        </p:txBody>
      </p:sp>
      <p:sp>
        <p:nvSpPr>
          <p:cNvPr id="3" name="Espace réservé du contenu 2">
            <a:extLst>
              <a:ext uri="{FF2B5EF4-FFF2-40B4-BE49-F238E27FC236}">
                <a16:creationId xmlns:a16="http://schemas.microsoft.com/office/drawing/2014/main" id="{1DD65086-8AC4-4870-B500-1148FEAC57F6}"/>
              </a:ext>
            </a:extLst>
          </p:cNvPr>
          <p:cNvSpPr>
            <a:spLocks noGrp="1"/>
          </p:cNvSpPr>
          <p:nvPr>
            <p:ph idx="1"/>
          </p:nvPr>
        </p:nvSpPr>
        <p:spPr>
          <a:xfrm>
            <a:off x="838200" y="1825625"/>
            <a:ext cx="10728960" cy="4667250"/>
          </a:xfrm>
        </p:spPr>
        <p:txBody>
          <a:bodyPr>
            <a:normAutofit/>
          </a:bodyPr>
          <a:lstStyle/>
          <a:p>
            <a:pPr marL="0" indent="0">
              <a:spcAft>
                <a:spcPts val="1200"/>
              </a:spcAft>
              <a:buNone/>
            </a:pPr>
            <a:r>
              <a:rPr lang="fr-CA" sz="2800" dirty="0">
                <a:latin typeface="Segoe UI Semibold" panose="020B0702040204020203" pitchFamily="34" charset="0"/>
                <a:cs typeface="Segoe UI Semibold" panose="020B0702040204020203" pitchFamily="34" charset="0"/>
              </a:rPr>
              <a:t>Pharmacie clinique</a:t>
            </a:r>
            <a:endParaRPr lang="fr-CA" dirty="0">
              <a:latin typeface="Segoe UI Semibold" panose="020B0702040204020203" pitchFamily="34" charset="0"/>
              <a:cs typeface="Segoe UI Semibold" panose="020B0702040204020203" pitchFamily="34" charset="0"/>
            </a:endParaRPr>
          </a:p>
          <a:p>
            <a:pPr lvl="1">
              <a:spcAft>
                <a:spcPts val="600"/>
              </a:spcAft>
            </a:pPr>
            <a:r>
              <a:rPr lang="fr-CA" sz="2400" dirty="0"/>
              <a:t>≈1970-1990 : Intégration de la pharmacie clinique dans le cursus universitaire | Stages cliniques dans les hôpitaux et cours axés sur la clinique</a:t>
            </a:r>
          </a:p>
          <a:p>
            <a:pPr marL="0" indent="0">
              <a:buNone/>
            </a:pPr>
            <a:endParaRPr lang="fr-CA" dirty="0"/>
          </a:p>
        </p:txBody>
      </p:sp>
    </p:spTree>
    <p:extLst>
      <p:ext uri="{BB962C8B-B14F-4D97-AF65-F5344CB8AC3E}">
        <p14:creationId xmlns:p14="http://schemas.microsoft.com/office/powerpoint/2010/main" val="132215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73608-90A9-40A6-ABBE-154C2058690A}"/>
              </a:ext>
            </a:extLst>
          </p:cNvPr>
          <p:cNvSpPr>
            <a:spLocks noGrp="1"/>
          </p:cNvSpPr>
          <p:nvPr>
            <p:ph type="title"/>
          </p:nvPr>
        </p:nvSpPr>
        <p:spPr/>
        <p:txBody>
          <a:bodyPr/>
          <a:lstStyle/>
          <a:p>
            <a:r>
              <a:rPr lang="fr-CA" dirty="0"/>
              <a:t>Pharmacie clinique ou soins pharmaceutiques ?</a:t>
            </a:r>
          </a:p>
        </p:txBody>
      </p:sp>
      <p:sp>
        <p:nvSpPr>
          <p:cNvPr id="3" name="Espace réservé du contenu 2">
            <a:extLst>
              <a:ext uri="{FF2B5EF4-FFF2-40B4-BE49-F238E27FC236}">
                <a16:creationId xmlns:a16="http://schemas.microsoft.com/office/drawing/2014/main" id="{1DD65086-8AC4-4870-B500-1148FEAC57F6}"/>
              </a:ext>
            </a:extLst>
          </p:cNvPr>
          <p:cNvSpPr>
            <a:spLocks noGrp="1"/>
          </p:cNvSpPr>
          <p:nvPr>
            <p:ph idx="1"/>
          </p:nvPr>
        </p:nvSpPr>
        <p:spPr>
          <a:xfrm>
            <a:off x="838200" y="1825625"/>
            <a:ext cx="11024286" cy="4667250"/>
          </a:xfrm>
        </p:spPr>
        <p:txBody>
          <a:bodyPr>
            <a:noAutofit/>
          </a:bodyPr>
          <a:lstStyle/>
          <a:p>
            <a:pPr marL="0" indent="0">
              <a:spcAft>
                <a:spcPts val="1200"/>
              </a:spcAft>
              <a:buNone/>
            </a:pPr>
            <a:r>
              <a:rPr lang="fr-CA" sz="2800" dirty="0">
                <a:latin typeface="Segoe UI Semibold" panose="020B0702040204020203" pitchFamily="34" charset="0"/>
                <a:cs typeface="Segoe UI Semibold" panose="020B0702040204020203" pitchFamily="34" charset="0"/>
              </a:rPr>
              <a:t>Soins pharmaceutiques</a:t>
            </a:r>
          </a:p>
          <a:p>
            <a:pPr lvl="1">
              <a:spcAft>
                <a:spcPts val="600"/>
              </a:spcAft>
            </a:pPr>
            <a:r>
              <a:rPr lang="fr-CA" sz="2400" dirty="0"/>
              <a:t>≈1990 : Introduction des soins pharmaceutiques dans les universités (↑ durée des stages cliniques)</a:t>
            </a:r>
          </a:p>
          <a:p>
            <a:pPr lvl="1">
              <a:spcAft>
                <a:spcPts val="600"/>
              </a:spcAft>
            </a:pPr>
            <a:r>
              <a:rPr lang="fr-CA" sz="2400" dirty="0"/>
              <a:t>Doctorat professionnel ou Pharm. D. : 2007 Université de Montréal, 2011 Université Laval</a:t>
            </a:r>
          </a:p>
          <a:p>
            <a:pPr lvl="1">
              <a:spcAft>
                <a:spcPts val="600"/>
              </a:spcAft>
            </a:pPr>
            <a:r>
              <a:rPr lang="fr-CA" sz="2400" dirty="0"/>
              <a:t>Favoriser le développement de </a:t>
            </a:r>
            <a:r>
              <a:rPr lang="fr-CA" sz="2400" b="1" dirty="0"/>
              <a:t>compétences</a:t>
            </a:r>
            <a:r>
              <a:rPr lang="fr-CA" sz="2400" dirty="0"/>
              <a:t> pour une approche plus intégrée et une formation clinique plus complète</a:t>
            </a:r>
            <a:endParaRPr lang="fr-CA" dirty="0"/>
          </a:p>
          <a:p>
            <a:pPr marL="892175" indent="0">
              <a:buNone/>
            </a:pPr>
            <a:r>
              <a:rPr lang="fr-CA" dirty="0"/>
              <a:t>	</a:t>
            </a:r>
          </a:p>
          <a:p>
            <a:pPr marL="892175" indent="0">
              <a:buNone/>
            </a:pPr>
            <a:r>
              <a:rPr lang="fr-CA" dirty="0"/>
              <a:t>Durée de la formation générale pratique :</a:t>
            </a:r>
          </a:p>
          <a:p>
            <a:pPr marL="892175" indent="0">
              <a:buNone/>
            </a:pPr>
            <a:r>
              <a:rPr lang="fr-CA" dirty="0"/>
              <a:t>		15 semaines en 1997 à </a:t>
            </a:r>
            <a:r>
              <a:rPr lang="fr-CA" b="1" dirty="0"/>
              <a:t>41 semaines </a:t>
            </a:r>
            <a:r>
              <a:rPr lang="fr-CA" dirty="0"/>
              <a:t>en 2011</a:t>
            </a:r>
          </a:p>
        </p:txBody>
      </p:sp>
      <p:sp>
        <p:nvSpPr>
          <p:cNvPr id="5" name="Flèche : droite 4">
            <a:extLst>
              <a:ext uri="{FF2B5EF4-FFF2-40B4-BE49-F238E27FC236}">
                <a16:creationId xmlns:a16="http://schemas.microsoft.com/office/drawing/2014/main" id="{C3DF0FB5-DFF5-4F23-BAB5-F922710917F3}"/>
              </a:ext>
            </a:extLst>
          </p:cNvPr>
          <p:cNvSpPr/>
          <p:nvPr/>
        </p:nvSpPr>
        <p:spPr>
          <a:xfrm>
            <a:off x="1023257" y="5290457"/>
            <a:ext cx="576943" cy="489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50988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9"/>
</p:tagLst>
</file>

<file path=ppt/tags/tag10.xml><?xml version="1.0" encoding="utf-8"?>
<p:tagLst xmlns:a="http://schemas.openxmlformats.org/drawingml/2006/main" xmlns:r="http://schemas.openxmlformats.org/officeDocument/2006/relationships" xmlns:p="http://schemas.openxmlformats.org/presentationml/2006/main">
  <p:tag name="NUM" val="11"/>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17"/>
</p:tagLst>
</file>

<file path=ppt/tags/tag3.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10"/>
</p:tagLst>
</file>

<file path=ppt/tags/tag5.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10"/>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9.xml><?xml version="1.0" encoding="utf-8"?>
<p:tagLst xmlns:a="http://schemas.openxmlformats.org/drawingml/2006/main" xmlns:r="http://schemas.openxmlformats.org/officeDocument/2006/relationships" xmlns:p="http://schemas.openxmlformats.org/presentationml/2006/main">
  <p:tag name="NUM" val="11"/>
</p:tagLst>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2261</TotalTime>
  <Words>4890</Words>
  <Application>Microsoft Office PowerPoint</Application>
  <PresentationFormat>Grand écran</PresentationFormat>
  <Paragraphs>713</Paragraphs>
  <Slides>50</Slides>
  <Notes>50</Notes>
  <HiddenSlides>4</HiddenSlides>
  <MMClips>1</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50</vt:i4>
      </vt:variant>
    </vt:vector>
  </HeadingPairs>
  <TitlesOfParts>
    <vt:vector size="62" baseType="lpstr">
      <vt:lpstr>Arial</vt:lpstr>
      <vt:lpstr>Arial Narrow</vt:lpstr>
      <vt:lpstr>Calibri</vt:lpstr>
      <vt:lpstr>Calibri Light</vt:lpstr>
      <vt:lpstr>Montserrat</vt:lpstr>
      <vt:lpstr>NexusSerif</vt:lpstr>
      <vt:lpstr>Segoe UI</vt:lpstr>
      <vt:lpstr>Segoe UI Light</vt:lpstr>
      <vt:lpstr>Segoe UI Semibold</vt:lpstr>
      <vt:lpstr>Segoe UI Semilight</vt:lpstr>
      <vt:lpstr>1_Thème Office</vt:lpstr>
      <vt:lpstr>2_Thème Office</vt:lpstr>
      <vt:lpstr>PHARMACIE CLINIQUE AU QUÉBEC, QUELS ENSEIGNEMENTS ? </vt:lpstr>
      <vt:lpstr>Présentation PowerPoint</vt:lpstr>
      <vt:lpstr>Différences France-Québec</vt:lpstr>
      <vt:lpstr>Différences France-Québec Formation du pharmacien hospitalier</vt:lpstr>
      <vt:lpstr>Différences France-Québec Formation du pharmacien hospitalier</vt:lpstr>
      <vt:lpstr>Pharmacie clinique</vt:lpstr>
      <vt:lpstr>Soins pharmaceutiques</vt:lpstr>
      <vt:lpstr>Pharmacie clinique ou soins pharmaceutiques ?</vt:lpstr>
      <vt:lpstr>Pharmacie clinique ou soins pharmaceutiques ?</vt:lpstr>
      <vt:lpstr>Plan</vt:lpstr>
      <vt:lpstr>Présentation PowerPoint</vt:lpstr>
      <vt:lpstr>Le passé - La pharmacie clinique au Québec</vt:lpstr>
      <vt:lpstr>Hier… l’exemple de l’Hôpital Royal Victoria (1977-89)</vt:lpstr>
      <vt:lpstr>Hier… l’exemple de l’Hôpital Royal Victoria (1977-89)</vt:lpstr>
      <vt:lpstr>Présentation PowerPoint</vt:lpstr>
      <vt:lpstr>2. Le présent - Les soins pharmaceutiques au Québec</vt:lpstr>
      <vt:lpstr>Le présent – Principes des soins pharmaceutiques au Québec </vt:lpstr>
      <vt:lpstr>Présentation PowerPoint</vt:lpstr>
      <vt:lpstr>Actions</vt:lpstr>
      <vt:lpstr>Présentation PowerPoint</vt:lpstr>
      <vt:lpstr>Pharmacie d’établissement = 5 axes</vt:lpstr>
      <vt:lpstr>Le présent – Offre de soins pharmaceutiques</vt:lpstr>
      <vt:lpstr>Niveaux de soins pharmaceutiques</vt:lpstr>
      <vt:lpstr>Recommandation</vt:lpstr>
      <vt:lpstr>Recommandation (suite)</vt:lpstr>
      <vt:lpstr>Présentation PowerPoint</vt:lpstr>
      <vt:lpstr>Le présent - Activités du pharmacien</vt:lpstr>
      <vt:lpstr>Présentation PowerPoint</vt:lpstr>
      <vt:lpstr>Impact des activités cliniques Études phares : Bond 1999, Kaboli 2006, Gillepsie 2009, Makowsky 2009, Chisholms-Burns 2010 </vt:lpstr>
      <vt:lpstr>Parcours détaillé de soins et de services</vt:lpstr>
      <vt:lpstr>Présentation PowerPoint</vt:lpstr>
      <vt:lpstr>Présentation PowerPoint</vt:lpstr>
      <vt:lpstr>Présentation PowerPoint</vt:lpstr>
      <vt:lpstr>Le présent…</vt:lpstr>
      <vt:lpstr>Effectifs pharmaciens proposés</vt:lpstr>
      <vt:lpstr>Le passé se mêle au présent … </vt:lpstr>
      <vt:lpstr>Présentation PowerPoint</vt:lpstr>
      <vt:lpstr>Présentation PowerPoint</vt:lpstr>
      <vt:lpstr>Exemples de projets de résidences 2021</vt:lpstr>
      <vt:lpstr>Présentation PowerPoint</vt:lpstr>
      <vt:lpstr>Présentation PowerPoint</vt:lpstr>
      <vt:lpstr>Nouvelles activités de la Loi sur la pharmacie</vt:lpstr>
      <vt:lpstr>Nouvelles activités de la Loi sur la pharmacie</vt:lpstr>
      <vt:lpstr>Présentation PowerPoint</vt:lpstr>
      <vt:lpstr>Pharmacie clinique : quels enseignements ?</vt:lpstr>
      <vt:lpstr>Contact</vt:lpstr>
      <vt:lpstr>Exemples d’indicateurs </vt:lpstr>
      <vt:lpstr>Action  Déterminer des ratios Exemple Parcours d’un patient en chimio</vt:lpstr>
      <vt:lpstr>Présent : L’exemple du projet PEPS</vt:lpstr>
      <vt:lpstr>Le présent – Réfléchir aux indicateurs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Nathalie  Marceau</dc:creator>
  <cp:lastModifiedBy>Nathalie  Marceau</cp:lastModifiedBy>
  <cp:revision>149</cp:revision>
  <cp:lastPrinted>2021-09-03T17:11:10Z</cp:lastPrinted>
  <dcterms:created xsi:type="dcterms:W3CDTF">2021-07-01T16:23:47Z</dcterms:created>
  <dcterms:modified xsi:type="dcterms:W3CDTF">2021-09-09T12:50:22Z</dcterms:modified>
</cp:coreProperties>
</file>